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7" r:id="rId2"/>
    <p:sldId id="331" r:id="rId3"/>
    <p:sldId id="342" r:id="rId4"/>
    <p:sldId id="343" r:id="rId5"/>
    <p:sldId id="334" r:id="rId6"/>
    <p:sldId id="328" r:id="rId7"/>
    <p:sldId id="329" r:id="rId8"/>
    <p:sldId id="344" r:id="rId9"/>
    <p:sldId id="330" r:id="rId10"/>
    <p:sldId id="345" r:id="rId11"/>
    <p:sldId id="338" r:id="rId12"/>
    <p:sldId id="340" r:id="rId13"/>
    <p:sldId id="339" r:id="rId14"/>
    <p:sldId id="336" r:id="rId15"/>
    <p:sldId id="337" r:id="rId16"/>
    <p:sldId id="346" r:id="rId17"/>
    <p:sldId id="335" r:id="rId18"/>
    <p:sldId id="348" r:id="rId19"/>
    <p:sldId id="347" r:id="rId20"/>
    <p:sldId id="333" r:id="rId21"/>
    <p:sldId id="326" r:id="rId22"/>
    <p:sldId id="341" r:id="rId23"/>
    <p:sldId id="35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98" autoAdjust="0"/>
    <p:restoredTop sz="94660"/>
  </p:normalViewPr>
  <p:slideViewPr>
    <p:cSldViewPr snapToGrid="0" snapToObjects="1">
      <p:cViewPr varScale="1">
        <p:scale>
          <a:sx n="64" d="100"/>
          <a:sy n="64" d="100"/>
        </p:scale>
        <p:origin x="-112" y="-368"/>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52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CC2439-2C8D-BF4C-8C8C-64EB0E44BBCC}" type="datetimeFigureOut">
              <a:rPr lang="en-US" smtClean="0"/>
              <a:t>6/13/18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F6A222-5371-8E43-9D01-0D1A856F68E9}" type="slidenum">
              <a:rPr lang="en-US" smtClean="0"/>
              <a:t>‹#›</a:t>
            </a:fld>
            <a:endParaRPr lang="en-US"/>
          </a:p>
        </p:txBody>
      </p:sp>
    </p:spTree>
    <p:extLst>
      <p:ext uri="{BB962C8B-B14F-4D97-AF65-F5344CB8AC3E}">
        <p14:creationId xmlns:p14="http://schemas.microsoft.com/office/powerpoint/2010/main" val="2856388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E7213-4B32-944F-BFAD-F8C61EEF2833}" type="datetimeFigureOut">
              <a:rPr lang="en-US" smtClean="0"/>
              <a:t>6/13/18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85FE2-C12E-9E4F-8EEE-90543F05AE81}" type="slidenum">
              <a:rPr lang="en-US" smtClean="0"/>
              <a:t>‹#›</a:t>
            </a:fld>
            <a:endParaRPr lang="en-US"/>
          </a:p>
        </p:txBody>
      </p:sp>
    </p:spTree>
    <p:extLst>
      <p:ext uri="{BB962C8B-B14F-4D97-AF65-F5344CB8AC3E}">
        <p14:creationId xmlns:p14="http://schemas.microsoft.com/office/powerpoint/2010/main" val="28252786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solidFill>
                  <a:schemeClr val="accent6"/>
                </a:solidFill>
              </a:rPr>
              <a:t>Insert PR 296 12</a:t>
            </a:r>
          </a:p>
          <a:p>
            <a:pPr>
              <a:buFont typeface="Arial"/>
              <a:buChar char="•"/>
            </a:pPr>
            <a:r>
              <a:rPr lang="en-US" dirty="0" smtClean="0">
                <a:solidFill>
                  <a:schemeClr val="accent6"/>
                </a:solidFill>
              </a:rPr>
              <a:t>Insert ETS 158 10</a:t>
            </a:r>
          </a:p>
          <a:p>
            <a:pPr>
              <a:buFont typeface="Arial"/>
              <a:buChar char="•"/>
            </a:pPr>
            <a:r>
              <a:rPr lang="en-US" dirty="0" smtClean="0">
                <a:solidFill>
                  <a:schemeClr val="accent6"/>
                </a:solidFill>
              </a:rPr>
              <a:t>Insert ETS 152 7</a:t>
            </a:r>
          </a:p>
          <a:p>
            <a:endParaRPr lang="en-US" dirty="0"/>
          </a:p>
        </p:txBody>
      </p:sp>
      <p:sp>
        <p:nvSpPr>
          <p:cNvPr id="4" name="Slide Number Placeholder 3"/>
          <p:cNvSpPr>
            <a:spLocks noGrp="1"/>
          </p:cNvSpPr>
          <p:nvPr>
            <p:ph type="sldNum" sz="quarter" idx="10"/>
          </p:nvPr>
        </p:nvSpPr>
        <p:spPr/>
        <p:txBody>
          <a:bodyPr/>
          <a:lstStyle/>
          <a:p>
            <a:fld id="{AD685FE2-C12E-9E4F-8EEE-90543F05AE81}" type="slidenum">
              <a:rPr lang="en-US" smtClean="0"/>
              <a:t>12</a:t>
            </a:fld>
            <a:endParaRPr lang="en-US"/>
          </a:p>
        </p:txBody>
      </p:sp>
    </p:spTree>
    <p:extLst>
      <p:ext uri="{BB962C8B-B14F-4D97-AF65-F5344CB8AC3E}">
        <p14:creationId xmlns:p14="http://schemas.microsoft.com/office/powerpoint/2010/main" val="285864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 P(G)*P(Y|G) + P(Y)*P(G|Y)</a:t>
            </a:r>
          </a:p>
          <a:p>
            <a:r>
              <a:rPr lang="en-US" sz="1200" kern="1200" dirty="0" smtClean="0">
                <a:solidFill>
                  <a:schemeClr val="tx1"/>
                </a:solidFill>
                <a:latin typeface="+mn-lt"/>
                <a:ea typeface="+mn-ea"/>
                <a:cs typeface="+mn-cs"/>
              </a:rPr>
              <a:t>  = (4/12)*(8/11) + (8/12)*(4/11)</a:t>
            </a:r>
          </a:p>
          <a:p>
            <a:r>
              <a:rPr lang="en-US" sz="1200" kern="1200" dirty="0" smtClean="0">
                <a:solidFill>
                  <a:schemeClr val="tx1"/>
                </a:solidFill>
                <a:latin typeface="+mn-lt"/>
                <a:ea typeface="+mn-ea"/>
                <a:cs typeface="+mn-cs"/>
              </a:rPr>
              <a:t>  = 16/33.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direct case, however, you can simplify your calculation by using</a:t>
            </a:r>
          </a:p>
          <a:p>
            <a:r>
              <a:rPr lang="en-US" sz="1200" kern="1200" dirty="0" smtClean="0">
                <a:solidFill>
                  <a:schemeClr val="tx1"/>
                </a:solidFill>
                <a:latin typeface="+mn-lt"/>
                <a:ea typeface="+mn-ea"/>
                <a:cs typeface="+mn-cs"/>
              </a:rPr>
              <a:t>Bayes' Theorem (2nd 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 P(G)*P(Y|G) + P(Y)*P(G|Y)</a:t>
            </a:r>
          </a:p>
          <a:p>
            <a:r>
              <a:rPr lang="en-US" sz="1200" kern="1200" dirty="0" smtClean="0">
                <a:solidFill>
                  <a:schemeClr val="tx1"/>
                </a:solidFill>
                <a:latin typeface="+mn-lt"/>
                <a:ea typeface="+mn-ea"/>
                <a:cs typeface="+mn-cs"/>
              </a:rPr>
              <a:t>  = P(G)*P(Y|G) + P(Y)*( P(Y|G)*P(G)/P(Y) )</a:t>
            </a:r>
          </a:p>
          <a:p>
            <a:r>
              <a:rPr lang="en-US" sz="1200" kern="1200" dirty="0" smtClean="0">
                <a:solidFill>
                  <a:schemeClr val="tx1"/>
                </a:solidFill>
                <a:latin typeface="+mn-lt"/>
                <a:ea typeface="+mn-ea"/>
                <a:cs typeface="+mn-cs"/>
              </a:rPr>
              <a:t>  = 2*P(G)*P(Y|G)</a:t>
            </a:r>
          </a:p>
          <a:p>
            <a:r>
              <a:rPr lang="en-US" sz="1200" kern="1200" dirty="0" smtClean="0">
                <a:solidFill>
                  <a:schemeClr val="tx1"/>
                </a:solidFill>
                <a:latin typeface="+mn-lt"/>
                <a:ea typeface="+mn-ea"/>
                <a:cs typeface="+mn-cs"/>
              </a:rPr>
              <a:t>  = 2*(4/12)(8/11)</a:t>
            </a:r>
          </a:p>
          <a:p>
            <a:r>
              <a:rPr lang="en-US" sz="1200" kern="1200" dirty="0" smtClean="0">
                <a:solidFill>
                  <a:schemeClr val="tx1"/>
                </a:solidFill>
                <a:latin typeface="+mn-lt"/>
                <a:ea typeface="+mn-ea"/>
                <a:cs typeface="+mn-cs"/>
              </a:rPr>
              <a:t>  = 16/33.</a:t>
            </a:r>
          </a:p>
          <a:p>
            <a:endParaRPr lang="en-US" dirty="0"/>
          </a:p>
        </p:txBody>
      </p:sp>
      <p:sp>
        <p:nvSpPr>
          <p:cNvPr id="4" name="Slide Number Placeholder 3"/>
          <p:cNvSpPr>
            <a:spLocks noGrp="1"/>
          </p:cNvSpPr>
          <p:nvPr>
            <p:ph type="sldNum" sz="quarter" idx="10"/>
          </p:nvPr>
        </p:nvSpPr>
        <p:spPr/>
        <p:txBody>
          <a:bodyPr/>
          <a:lstStyle/>
          <a:p>
            <a:fld id="{AD685FE2-C12E-9E4F-8EEE-90543F05AE81}" type="slidenum">
              <a:rPr lang="en-US" smtClean="0"/>
              <a:t>14</a:t>
            </a:fld>
            <a:endParaRPr lang="en-US"/>
          </a:p>
        </p:txBody>
      </p:sp>
    </p:spTree>
    <p:extLst>
      <p:ext uri="{BB962C8B-B14F-4D97-AF65-F5344CB8AC3E}">
        <p14:creationId xmlns:p14="http://schemas.microsoft.com/office/powerpoint/2010/main" val="342191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smtClean="0"/>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smtClean="0"/>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smtClean="0"/>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89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7772400" cy="4648200"/>
          </a:xfrm>
        </p:spPr>
        <p:txBody>
          <a:bodyPr/>
          <a:lstStyle/>
          <a:p>
            <a:pPr lvl="0"/>
            <a:r>
              <a:rPr lang="en-US" noProof="0" smtClean="0"/>
              <a:t>Click icon to add table</a:t>
            </a:r>
          </a:p>
        </p:txBody>
      </p:sp>
    </p:spTree>
    <p:extLst>
      <p:ext uri="{BB962C8B-B14F-4D97-AF65-F5344CB8AC3E}">
        <p14:creationId xmlns:p14="http://schemas.microsoft.com/office/powerpoint/2010/main" val="201557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D97E58-31F0-B541-B8C4-6F50E3D71F9A}" type="slidenum">
              <a:rPr lang="en-US" smtClean="0"/>
              <a:t>‹#›</a:t>
            </a:fld>
            <a:endParaRPr lang="en-US"/>
          </a:p>
        </p:txBody>
      </p:sp>
    </p:spTree>
    <p:extLst>
      <p:ext uri="{BB962C8B-B14F-4D97-AF65-F5344CB8AC3E}">
        <p14:creationId xmlns:p14="http://schemas.microsoft.com/office/powerpoint/2010/main" val="165612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smtClean="0"/>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 id="2147483674" r:id="rId13"/>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smtClean="0">
                <a:solidFill>
                  <a:schemeClr val="tx1"/>
                </a:solidFill>
              </a:rPr>
              <a:t>GRE TEST prep</a:t>
            </a:r>
            <a:br>
              <a:rPr lang="en-US" sz="4000" b="1" dirty="0" smtClean="0">
                <a:solidFill>
                  <a:schemeClr val="tx1"/>
                </a:solidFill>
              </a:rPr>
            </a:br>
            <a:r>
              <a:rPr lang="en-US" sz="4000" b="1" dirty="0" smtClean="0">
                <a:solidFill>
                  <a:schemeClr val="tx1"/>
                </a:solidFill>
              </a:rPr>
              <a:t>Algebra</a:t>
            </a:r>
            <a:endParaRPr lang="en-US" sz="4000" b="1" dirty="0">
              <a:solidFill>
                <a:srgbClr val="FF0000"/>
              </a:solidFill>
            </a:endParaRPr>
          </a:p>
        </p:txBody>
      </p:sp>
      <p:sp>
        <p:nvSpPr>
          <p:cNvPr id="3" name="Subtitle 2"/>
          <p:cNvSpPr>
            <a:spLocks noGrp="1"/>
          </p:cNvSpPr>
          <p:nvPr>
            <p:ph type="subTitle" idx="1"/>
          </p:nvPr>
        </p:nvSpPr>
        <p:spPr/>
        <p:txBody>
          <a:bodyPr/>
          <a:lstStyle/>
          <a:p>
            <a:r>
              <a:rPr lang="en-US" dirty="0" smtClean="0"/>
              <a:t>Beth Bowman, Ph.D.</a:t>
            </a:r>
          </a:p>
          <a:p>
            <a:r>
              <a:rPr lang="en-US" dirty="0" smtClean="0"/>
              <a:t>VSSA GRE prep course</a:t>
            </a:r>
            <a:endParaRPr lang="en-US" dirty="0"/>
          </a:p>
        </p:txBody>
      </p:sp>
      <p:sp>
        <p:nvSpPr>
          <p:cNvPr id="4" name="Slide Number Placeholder 3"/>
          <p:cNvSpPr>
            <a:spLocks noGrp="1"/>
          </p:cNvSpPr>
          <p:nvPr>
            <p:ph type="sldNum" sz="quarter" idx="12"/>
          </p:nvPr>
        </p:nvSpPr>
        <p:spPr/>
        <p:txBody>
          <a:bodyPr/>
          <a:lstStyle/>
          <a:p>
            <a:fld id="{E1D97E58-31F0-B541-B8C4-6F50E3D71F9A}" type="slidenum">
              <a:rPr lang="en-US" smtClean="0"/>
              <a:t>1</a:t>
            </a:fld>
            <a:endParaRPr lang="en-US"/>
          </a:p>
        </p:txBody>
      </p:sp>
    </p:spTree>
    <p:extLst>
      <p:ext uri="{BB962C8B-B14F-4D97-AF65-F5344CB8AC3E}">
        <p14:creationId xmlns:p14="http://schemas.microsoft.com/office/powerpoint/2010/main" val="2836433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equations</a:t>
            </a:r>
          </a:p>
        </p:txBody>
      </p:sp>
      <p:sp>
        <p:nvSpPr>
          <p:cNvPr id="3" name="Content Placeholder 2"/>
          <p:cNvSpPr>
            <a:spLocks noGrp="1"/>
          </p:cNvSpPr>
          <p:nvPr>
            <p:ph idx="1"/>
          </p:nvPr>
        </p:nvSpPr>
        <p:spPr>
          <a:xfrm>
            <a:off x="457200" y="1316318"/>
            <a:ext cx="8229600" cy="4419599"/>
          </a:xfrm>
        </p:spPr>
        <p:txBody>
          <a:bodyPr/>
          <a:lstStyle/>
          <a:p>
            <a:pPr>
              <a:buFont typeface="Arial"/>
              <a:buChar char="•"/>
            </a:pPr>
            <a:r>
              <a:rPr lang="en-US" sz="2000" dirty="0">
                <a:solidFill>
                  <a:srgbClr val="1F497D"/>
                </a:solidFill>
              </a:rPr>
              <a:t>PR 199b: Compare</a:t>
            </a:r>
          </a:p>
          <a:p>
            <a:pPr lvl="1">
              <a:buFont typeface="Arial"/>
              <a:buChar char="•"/>
            </a:pPr>
            <a:r>
              <a:rPr lang="en-US" dirty="0">
                <a:solidFill>
                  <a:srgbClr val="1F497D"/>
                </a:solidFill>
              </a:rPr>
              <a:t>(4 + √6)(4 - √6)</a:t>
            </a:r>
          </a:p>
          <a:p>
            <a:pPr lvl="1">
              <a:buFont typeface="Arial"/>
              <a:buChar char="•"/>
            </a:pPr>
            <a:r>
              <a:rPr lang="en-US" dirty="0">
                <a:solidFill>
                  <a:srgbClr val="1F497D"/>
                </a:solidFill>
              </a:rPr>
              <a:t>10</a:t>
            </a:r>
          </a:p>
          <a:p>
            <a:pPr>
              <a:buFont typeface="Arial"/>
              <a:buChar char="•"/>
            </a:pPr>
            <a:r>
              <a:rPr lang="en-US" sz="2000" dirty="0">
                <a:solidFill>
                  <a:srgbClr val="1F497D"/>
                </a:solidFill>
              </a:rPr>
              <a:t>PR 215 2: x</a:t>
            </a:r>
            <a:r>
              <a:rPr lang="en-US" sz="2000" baseline="30000" dirty="0">
                <a:solidFill>
                  <a:srgbClr val="1F497D"/>
                </a:solidFill>
              </a:rPr>
              <a:t>2</a:t>
            </a:r>
            <a:r>
              <a:rPr lang="en-US" sz="2000" dirty="0">
                <a:solidFill>
                  <a:srgbClr val="1F497D"/>
                </a:solidFill>
              </a:rPr>
              <a:t> + 8x = -7</a:t>
            </a:r>
          </a:p>
          <a:p>
            <a:pPr lvl="1">
              <a:buFont typeface="Arial"/>
              <a:buChar char="•"/>
            </a:pPr>
            <a:r>
              <a:rPr lang="en-US" dirty="0">
                <a:solidFill>
                  <a:srgbClr val="1F497D"/>
                </a:solidFill>
              </a:rPr>
              <a:t>Compare</a:t>
            </a:r>
          </a:p>
          <a:p>
            <a:pPr lvl="1">
              <a:buFont typeface="Arial"/>
              <a:buChar char="•"/>
            </a:pPr>
            <a:r>
              <a:rPr lang="en-US" dirty="0">
                <a:solidFill>
                  <a:srgbClr val="1F497D"/>
                </a:solidFill>
              </a:rPr>
              <a:t>X</a:t>
            </a:r>
          </a:p>
          <a:p>
            <a:pPr lvl="1">
              <a:buFont typeface="Arial"/>
              <a:buChar char="•"/>
            </a:pPr>
            <a:r>
              <a:rPr lang="en-US" dirty="0">
                <a:solidFill>
                  <a:srgbClr val="1F497D"/>
                </a:solidFill>
              </a:rPr>
              <a:t>0</a:t>
            </a:r>
          </a:p>
          <a:p>
            <a:pPr>
              <a:buFont typeface="Arial"/>
              <a:buChar char="•"/>
            </a:pPr>
            <a:r>
              <a:rPr lang="en-US" sz="2000" dirty="0">
                <a:solidFill>
                  <a:srgbClr val="77933C"/>
                </a:solidFill>
              </a:rPr>
              <a:t>K 290 7: Compare</a:t>
            </a:r>
          </a:p>
          <a:p>
            <a:pPr lvl="1">
              <a:buFont typeface="Arial"/>
              <a:buChar char="•"/>
            </a:pPr>
            <a:r>
              <a:rPr lang="en-US" dirty="0">
                <a:solidFill>
                  <a:srgbClr val="77933C"/>
                </a:solidFill>
              </a:rPr>
              <a:t>(a + 2)(a -2)</a:t>
            </a:r>
          </a:p>
          <a:p>
            <a:pPr lvl="1">
              <a:buFont typeface="Arial"/>
              <a:buChar char="•"/>
            </a:pPr>
            <a:r>
              <a:rPr lang="en-US" dirty="0">
                <a:solidFill>
                  <a:srgbClr val="77933C"/>
                </a:solidFill>
              </a:rPr>
              <a:t>(a + 1)(a – 1)</a:t>
            </a:r>
          </a:p>
          <a:p>
            <a:pPr>
              <a:buFont typeface="Arial"/>
              <a:buChar char="•"/>
            </a:pP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334498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Coordinate geometry</a:t>
            </a:r>
            <a:endParaRPr lang="en-US" sz="2400" dirty="0"/>
          </a:p>
        </p:txBody>
      </p:sp>
      <p:sp>
        <p:nvSpPr>
          <p:cNvPr id="3" name="Content Placeholder 2"/>
          <p:cNvSpPr>
            <a:spLocks noGrp="1"/>
          </p:cNvSpPr>
          <p:nvPr>
            <p:ph idx="1"/>
          </p:nvPr>
        </p:nvSpPr>
        <p:spPr>
          <a:xfrm>
            <a:off x="457200" y="1241612"/>
            <a:ext cx="8229600" cy="4419599"/>
          </a:xfrm>
        </p:spPr>
        <p:txBody>
          <a:bodyPr/>
          <a:lstStyle/>
          <a:p>
            <a:pPr>
              <a:buFont typeface="Arial"/>
              <a:buChar char="•"/>
            </a:pPr>
            <a:r>
              <a:rPr lang="en-US" dirty="0" smtClean="0"/>
              <a:t>There’s a lot in the book here you don’t really need to focus on</a:t>
            </a:r>
          </a:p>
          <a:p>
            <a:pPr>
              <a:buFont typeface="Arial"/>
              <a:buChar char="•"/>
            </a:pPr>
            <a:r>
              <a:rPr lang="en-US" dirty="0" smtClean="0"/>
              <a:t>Quadrant I, II, III, IV</a:t>
            </a:r>
          </a:p>
          <a:p>
            <a:pPr>
              <a:buFont typeface="Arial"/>
              <a:buChar char="•"/>
            </a:pPr>
            <a:r>
              <a:rPr lang="en-US" dirty="0" smtClean="0"/>
              <a:t>Equation of a line</a:t>
            </a:r>
          </a:p>
          <a:p>
            <a:pPr lvl="1">
              <a:buFont typeface="Arial"/>
              <a:buChar char="•"/>
            </a:pPr>
            <a:r>
              <a:rPr lang="en-US" dirty="0" smtClean="0"/>
              <a:t>y = mx + b</a:t>
            </a:r>
          </a:p>
          <a:p>
            <a:pPr lvl="2">
              <a:buFont typeface="Arial"/>
              <a:buChar char="•"/>
            </a:pPr>
            <a:r>
              <a:rPr lang="en-US" dirty="0" smtClean="0"/>
              <a:t>M =  slope = </a:t>
            </a:r>
            <a:r>
              <a:rPr lang="en-US" dirty="0" err="1" smtClean="0"/>
              <a:t>Δy</a:t>
            </a:r>
            <a:r>
              <a:rPr lang="en-US" dirty="0" smtClean="0"/>
              <a:t>/</a:t>
            </a:r>
            <a:r>
              <a:rPr lang="en-US" dirty="0" err="1" smtClean="0"/>
              <a:t>Δx</a:t>
            </a:r>
            <a:r>
              <a:rPr lang="en-US" dirty="0" smtClean="0"/>
              <a:t> = rise / run</a:t>
            </a:r>
          </a:p>
          <a:p>
            <a:pPr>
              <a:buFont typeface="Arial"/>
              <a:buChar char="•"/>
            </a:pPr>
            <a:r>
              <a:rPr lang="en-US" dirty="0" smtClean="0"/>
              <a:t>Distance using Pythagorean theorem</a:t>
            </a:r>
          </a:p>
          <a:p>
            <a:pPr>
              <a:buFont typeface="Arial"/>
              <a:buChar char="•"/>
            </a:pPr>
            <a:r>
              <a:rPr lang="en-US" dirty="0" smtClean="0">
                <a:solidFill>
                  <a:schemeClr val="tx1">
                    <a:lumMod val="65000"/>
                    <a:lumOff val="35000"/>
                  </a:schemeClr>
                </a:solidFill>
              </a:rPr>
              <a:t>Parabola</a:t>
            </a:r>
          </a:p>
          <a:p>
            <a:pPr lvl="1">
              <a:buFont typeface="Arial"/>
              <a:buChar char="•"/>
            </a:pPr>
            <a:r>
              <a:rPr lang="en-US" dirty="0" smtClean="0">
                <a:solidFill>
                  <a:schemeClr val="tx1">
                    <a:lumMod val="65000"/>
                    <a:lumOff val="35000"/>
                  </a:schemeClr>
                </a:solidFill>
              </a:rPr>
              <a:t>y = x</a:t>
            </a:r>
            <a:r>
              <a:rPr lang="en-US" baseline="30000" dirty="0" smtClean="0">
                <a:solidFill>
                  <a:schemeClr val="tx1">
                    <a:lumMod val="65000"/>
                    <a:lumOff val="35000"/>
                  </a:schemeClr>
                </a:solidFill>
              </a:rPr>
              <a:t>2</a:t>
            </a:r>
            <a:endParaRPr lang="en-US" dirty="0" smtClean="0">
              <a:solidFill>
                <a:schemeClr val="tx1">
                  <a:lumMod val="65000"/>
                  <a:lumOff val="35000"/>
                </a:schemeClr>
              </a:solidFill>
            </a:endParaRPr>
          </a:p>
          <a:p>
            <a:pPr lvl="1">
              <a:buFont typeface="Arial"/>
              <a:buChar char="•"/>
            </a:pPr>
            <a:r>
              <a:rPr lang="en-US" dirty="0" smtClean="0">
                <a:solidFill>
                  <a:schemeClr val="tx1">
                    <a:lumMod val="65000"/>
                    <a:lumOff val="35000"/>
                  </a:schemeClr>
                </a:solidFill>
              </a:rPr>
              <a:t>Solving quadratic gives you x intercept</a:t>
            </a:r>
          </a:p>
          <a:p>
            <a:pPr lvl="1">
              <a:buFont typeface="Arial"/>
              <a:buChar char="•"/>
            </a:pPr>
            <a:r>
              <a:rPr lang="en-US" dirty="0" smtClean="0">
                <a:solidFill>
                  <a:schemeClr val="tx1">
                    <a:lumMod val="65000"/>
                    <a:lumOff val="35000"/>
                  </a:schemeClr>
                </a:solidFill>
              </a:rPr>
              <a:t>y = x</a:t>
            </a:r>
            <a:r>
              <a:rPr lang="en-US" baseline="30000" dirty="0" smtClean="0">
                <a:solidFill>
                  <a:schemeClr val="tx1">
                    <a:lumMod val="65000"/>
                    <a:lumOff val="35000"/>
                  </a:schemeClr>
                </a:solidFill>
              </a:rPr>
              <a:t>2</a:t>
            </a:r>
            <a:r>
              <a:rPr lang="en-US" dirty="0" smtClean="0">
                <a:solidFill>
                  <a:schemeClr val="tx1">
                    <a:lumMod val="65000"/>
                    <a:lumOff val="35000"/>
                  </a:schemeClr>
                </a:solidFill>
              </a:rPr>
              <a:t> -2x -3  = (x +1) (x -3)</a:t>
            </a:r>
          </a:p>
          <a:p>
            <a:pPr>
              <a:buFont typeface="Arial"/>
              <a:buChar char="•"/>
            </a:pPr>
            <a:r>
              <a:rPr lang="en-US" dirty="0" smtClean="0">
                <a:solidFill>
                  <a:schemeClr val="tx1">
                    <a:lumMod val="65000"/>
                    <a:lumOff val="35000"/>
                  </a:schemeClr>
                </a:solidFill>
              </a:rPr>
              <a:t>Circle</a:t>
            </a:r>
          </a:p>
          <a:p>
            <a:pPr lvl="1">
              <a:buFont typeface="Arial"/>
              <a:buChar char="•"/>
            </a:pPr>
            <a:r>
              <a:rPr lang="en-US" dirty="0" smtClean="0">
                <a:solidFill>
                  <a:schemeClr val="tx1">
                    <a:lumMod val="65000"/>
                    <a:lumOff val="35000"/>
                  </a:schemeClr>
                </a:solidFill>
              </a:rPr>
              <a:t>x</a:t>
            </a:r>
            <a:r>
              <a:rPr lang="en-US" baseline="30000" dirty="0" smtClean="0">
                <a:solidFill>
                  <a:schemeClr val="tx1">
                    <a:lumMod val="65000"/>
                    <a:lumOff val="35000"/>
                  </a:schemeClr>
                </a:solidFill>
              </a:rPr>
              <a:t>2</a:t>
            </a:r>
            <a:r>
              <a:rPr lang="en-US" dirty="0" smtClean="0">
                <a:solidFill>
                  <a:schemeClr val="tx1">
                    <a:lumMod val="65000"/>
                    <a:lumOff val="35000"/>
                  </a:schemeClr>
                </a:solidFill>
              </a:rPr>
              <a:t> + y</a:t>
            </a:r>
            <a:r>
              <a:rPr lang="en-US" baseline="30000" dirty="0" smtClean="0">
                <a:solidFill>
                  <a:schemeClr val="tx1">
                    <a:lumMod val="65000"/>
                    <a:lumOff val="35000"/>
                  </a:schemeClr>
                </a:solidFill>
              </a:rPr>
              <a:t>2</a:t>
            </a:r>
            <a:r>
              <a:rPr lang="en-US" dirty="0" smtClean="0">
                <a:solidFill>
                  <a:schemeClr val="tx1">
                    <a:lumMod val="65000"/>
                    <a:lumOff val="35000"/>
                  </a:schemeClr>
                </a:solidFill>
              </a:rPr>
              <a:t> = </a:t>
            </a:r>
            <a:r>
              <a:rPr lang="en-US" dirty="0" smtClean="0">
                <a:solidFill>
                  <a:schemeClr val="tx1">
                    <a:lumMod val="65000"/>
                    <a:lumOff val="35000"/>
                  </a:schemeClr>
                </a:solidFill>
              </a:rPr>
              <a:t>r</a:t>
            </a:r>
            <a:r>
              <a:rPr lang="en-US" baseline="30000" dirty="0" smtClean="0">
                <a:solidFill>
                  <a:schemeClr val="tx1">
                    <a:lumMod val="65000"/>
                    <a:lumOff val="35000"/>
                  </a:schemeClr>
                </a:solidFill>
              </a:rPr>
              <a:t>2</a:t>
            </a:r>
            <a:endParaRPr lang="en-US" dirty="0" smtClean="0">
              <a:solidFill>
                <a:schemeClr val="tx1">
                  <a:lumMod val="65000"/>
                  <a:lumOff val="35000"/>
                </a:schemeClr>
              </a:solidFill>
            </a:endParaRPr>
          </a:p>
          <a:p>
            <a:pPr lvl="1">
              <a:buFont typeface="Arial"/>
              <a:buChar char="•"/>
            </a:pPr>
            <a:r>
              <a:rPr lang="en-US" dirty="0" smtClean="0">
                <a:solidFill>
                  <a:schemeClr val="tx1">
                    <a:lumMod val="65000"/>
                    <a:lumOff val="35000"/>
                  </a:schemeClr>
                </a:solidFill>
              </a:rPr>
              <a:t>(x-6)</a:t>
            </a:r>
            <a:r>
              <a:rPr lang="en-US" baseline="30000" dirty="0" smtClean="0">
                <a:solidFill>
                  <a:schemeClr val="tx1">
                    <a:lumMod val="65000"/>
                    <a:lumOff val="35000"/>
                  </a:schemeClr>
                </a:solidFill>
              </a:rPr>
              <a:t>2</a:t>
            </a:r>
            <a:r>
              <a:rPr lang="en-US" dirty="0" smtClean="0">
                <a:solidFill>
                  <a:schemeClr val="tx1">
                    <a:lumMod val="65000"/>
                    <a:lumOff val="35000"/>
                  </a:schemeClr>
                </a:solidFill>
              </a:rPr>
              <a:t> + (y</a:t>
            </a:r>
            <a:r>
              <a:rPr lang="en-US" dirty="0">
                <a:solidFill>
                  <a:schemeClr val="tx1">
                    <a:lumMod val="65000"/>
                    <a:lumOff val="35000"/>
                  </a:schemeClr>
                </a:solidFill>
              </a:rPr>
              <a:t> </a:t>
            </a:r>
            <a:r>
              <a:rPr lang="en-US" dirty="0" smtClean="0">
                <a:solidFill>
                  <a:schemeClr val="tx1">
                    <a:lumMod val="65000"/>
                    <a:lumOff val="35000"/>
                  </a:schemeClr>
                </a:solidFill>
              </a:rPr>
              <a:t>+ 5)</a:t>
            </a:r>
            <a:r>
              <a:rPr lang="en-US" baseline="30000" dirty="0" smtClean="0">
                <a:solidFill>
                  <a:schemeClr val="tx1">
                    <a:lumMod val="65000"/>
                    <a:lumOff val="35000"/>
                  </a:schemeClr>
                </a:solidFill>
              </a:rPr>
              <a:t>2</a:t>
            </a:r>
            <a:r>
              <a:rPr lang="en-US" dirty="0" smtClean="0">
                <a:solidFill>
                  <a:schemeClr val="tx1">
                    <a:lumMod val="65000"/>
                    <a:lumOff val="35000"/>
                  </a:schemeClr>
                </a:solidFill>
              </a:rPr>
              <a:t> = 9</a:t>
            </a:r>
          </a:p>
          <a:p>
            <a:pPr>
              <a:buFont typeface="Arial"/>
              <a:buChar char="•"/>
            </a:pP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473183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ETS’s “Coordinate Geometry”</a:t>
            </a:r>
            <a:endParaRPr lang="en-US" dirty="0"/>
          </a:p>
        </p:txBody>
      </p:sp>
      <p:sp>
        <p:nvSpPr>
          <p:cNvPr id="3" name="Content Placeholder 2"/>
          <p:cNvSpPr>
            <a:spLocks noGrp="1"/>
          </p:cNvSpPr>
          <p:nvPr>
            <p:ph idx="1"/>
          </p:nvPr>
        </p:nvSpPr>
        <p:spPr>
          <a:xfrm>
            <a:off x="457200" y="1485586"/>
            <a:ext cx="8229600" cy="3960539"/>
          </a:xfrm>
        </p:spPr>
        <p:txBody>
          <a:bodyPr/>
          <a:lstStyle/>
          <a:p>
            <a:pPr>
              <a:buFont typeface="Arial"/>
              <a:buChar char="•"/>
            </a:pPr>
            <a:r>
              <a:rPr lang="en-US" dirty="0" smtClean="0">
                <a:solidFill>
                  <a:schemeClr val="tx2"/>
                </a:solidFill>
              </a:rPr>
              <a:t>ETSQ 68 7:</a:t>
            </a:r>
          </a:p>
          <a:p>
            <a:pPr lvl="1">
              <a:buFont typeface="Arial"/>
              <a:buChar char="•"/>
            </a:pPr>
            <a:r>
              <a:rPr lang="en-US" dirty="0" smtClean="0">
                <a:solidFill>
                  <a:schemeClr val="tx2"/>
                </a:solidFill>
              </a:rPr>
              <a:t>Compare</a:t>
            </a:r>
          </a:p>
          <a:p>
            <a:pPr lvl="1">
              <a:buFont typeface="Arial"/>
              <a:buChar char="•"/>
            </a:pPr>
            <a:r>
              <a:rPr lang="en-US" dirty="0" err="1" smtClean="0">
                <a:solidFill>
                  <a:schemeClr val="tx2"/>
                </a:solidFill>
              </a:rPr>
              <a:t>w+d</a:t>
            </a:r>
            <a:endParaRPr lang="en-US" dirty="0" smtClean="0">
              <a:solidFill>
                <a:schemeClr val="tx2"/>
              </a:solidFill>
            </a:endParaRPr>
          </a:p>
          <a:p>
            <a:pPr lvl="1">
              <a:buFont typeface="Arial"/>
              <a:buChar char="•"/>
            </a:pPr>
            <a:r>
              <a:rPr lang="en-US" dirty="0" err="1" smtClean="0">
                <a:solidFill>
                  <a:schemeClr val="tx2"/>
                </a:solidFill>
              </a:rPr>
              <a:t>c+z</a:t>
            </a:r>
            <a:endParaRPr lang="en-US" dirty="0" smtClean="0">
              <a:solidFill>
                <a:schemeClr val="tx2"/>
              </a:solidFill>
            </a:endParaRPr>
          </a:p>
          <a:p>
            <a:pPr>
              <a:lnSpc>
                <a:spcPct val="90000"/>
              </a:lnSpc>
              <a:buFont typeface="Arial"/>
              <a:buChar char="•"/>
            </a:pPr>
            <a:r>
              <a:rPr lang="en-US" sz="2000" dirty="0">
                <a:solidFill>
                  <a:schemeClr val="accent3">
                    <a:lumMod val="75000"/>
                  </a:schemeClr>
                </a:solidFill>
              </a:rPr>
              <a:t>PR 295 4: (a, 6) is a point in quadrant I. (-6, b) is a point in quadrant II.</a:t>
            </a:r>
          </a:p>
          <a:p>
            <a:pPr lvl="1">
              <a:lnSpc>
                <a:spcPct val="90000"/>
              </a:lnSpc>
              <a:buFont typeface="Arial"/>
              <a:buChar char="•"/>
            </a:pPr>
            <a:r>
              <a:rPr lang="en-US" dirty="0">
                <a:solidFill>
                  <a:schemeClr val="accent3">
                    <a:lumMod val="75000"/>
                  </a:schemeClr>
                </a:solidFill>
              </a:rPr>
              <a:t>Compare</a:t>
            </a:r>
          </a:p>
          <a:p>
            <a:pPr lvl="1">
              <a:lnSpc>
                <a:spcPct val="90000"/>
              </a:lnSpc>
              <a:buFont typeface="Arial"/>
              <a:buChar char="•"/>
            </a:pPr>
            <a:r>
              <a:rPr lang="en-US" dirty="0" smtClean="0">
                <a:solidFill>
                  <a:schemeClr val="accent3">
                    <a:lumMod val="75000"/>
                  </a:schemeClr>
                </a:solidFill>
              </a:rPr>
              <a:t>a</a:t>
            </a:r>
            <a:endParaRPr lang="en-US" dirty="0">
              <a:solidFill>
                <a:schemeClr val="accent3">
                  <a:lumMod val="75000"/>
                </a:schemeClr>
              </a:solidFill>
            </a:endParaRPr>
          </a:p>
          <a:p>
            <a:pPr lvl="1">
              <a:lnSpc>
                <a:spcPct val="90000"/>
              </a:lnSpc>
              <a:buFont typeface="Arial"/>
              <a:buChar char="•"/>
            </a:pPr>
            <a:r>
              <a:rPr lang="en-US" dirty="0" smtClean="0">
                <a:solidFill>
                  <a:schemeClr val="accent3">
                    <a:lumMod val="75000"/>
                  </a:schemeClr>
                </a:solidFill>
              </a:rPr>
              <a:t>b</a:t>
            </a:r>
          </a:p>
          <a:p>
            <a:pPr>
              <a:buFont typeface="Arial"/>
              <a:buChar char="•"/>
            </a:pPr>
            <a:r>
              <a:rPr lang="en-US" sz="2000" dirty="0" smtClean="0">
                <a:solidFill>
                  <a:srgbClr val="77933C"/>
                </a:solidFill>
              </a:rPr>
              <a:t>PR </a:t>
            </a:r>
            <a:r>
              <a:rPr lang="en-US" sz="2000" dirty="0">
                <a:solidFill>
                  <a:srgbClr val="77933C"/>
                </a:solidFill>
              </a:rPr>
              <a:t>287: The line y = -(8/7)x + 1 is graphed on the rectangular coordinate axes. Compare</a:t>
            </a:r>
          </a:p>
          <a:p>
            <a:pPr lvl="1">
              <a:buFont typeface="Arial"/>
              <a:buChar char="•"/>
            </a:pPr>
            <a:r>
              <a:rPr lang="en-US" dirty="0">
                <a:solidFill>
                  <a:srgbClr val="77933C"/>
                </a:solidFill>
              </a:rPr>
              <a:t>OR</a:t>
            </a:r>
          </a:p>
          <a:p>
            <a:pPr lvl="1">
              <a:buFont typeface="Arial"/>
              <a:buChar char="•"/>
            </a:pPr>
            <a:r>
              <a:rPr lang="en-US" dirty="0">
                <a:solidFill>
                  <a:srgbClr val="77933C"/>
                </a:solidFill>
              </a:rPr>
              <a:t>OP</a:t>
            </a:r>
          </a:p>
          <a:p>
            <a:pPr>
              <a:buFont typeface="Arial"/>
              <a:buChar char="•"/>
            </a:pPr>
            <a:endParaRPr lang="en-US" dirty="0">
              <a:solidFill>
                <a:schemeClr val="accent6"/>
              </a:solidFill>
            </a:endParaRPr>
          </a:p>
        </p:txBody>
      </p:sp>
      <p:sp>
        <p:nvSpPr>
          <p:cNvPr id="4" name="Content Placeholder 3"/>
          <p:cNvSpPr>
            <a:spLocks noGrp="1"/>
          </p:cNvSpPr>
          <p:nvPr>
            <p:ph idx="11"/>
          </p:nvPr>
        </p:nvSpPr>
        <p:spPr/>
        <p:txBody>
          <a:bodyPr/>
          <a:lstStyle/>
          <a:p>
            <a:endParaRPr lang="en-US"/>
          </a:p>
        </p:txBody>
      </p:sp>
      <p:cxnSp>
        <p:nvCxnSpPr>
          <p:cNvPr id="6" name="Straight Arrow Connector 5"/>
          <p:cNvCxnSpPr/>
          <p:nvPr/>
        </p:nvCxnSpPr>
        <p:spPr>
          <a:xfrm flipV="1">
            <a:off x="4621241" y="1130338"/>
            <a:ext cx="14432" cy="193522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398428" y="2813912"/>
            <a:ext cx="208444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621241" y="1276203"/>
            <a:ext cx="1702888" cy="1525042"/>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5775741" y="1636961"/>
            <a:ext cx="144313" cy="12987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12" name="Oval 11"/>
          <p:cNvSpPr/>
          <p:nvPr/>
        </p:nvSpPr>
        <p:spPr>
          <a:xfrm>
            <a:off x="5104817" y="1854297"/>
            <a:ext cx="144313" cy="12987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13" name="Oval 12"/>
          <p:cNvSpPr/>
          <p:nvPr/>
        </p:nvSpPr>
        <p:spPr>
          <a:xfrm>
            <a:off x="5477846" y="2178904"/>
            <a:ext cx="144313" cy="12987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14" name="TextBox 13"/>
          <p:cNvSpPr txBox="1"/>
          <p:nvPr/>
        </p:nvSpPr>
        <p:spPr>
          <a:xfrm>
            <a:off x="5876761" y="1531131"/>
            <a:ext cx="843701" cy="338554"/>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kumimoji="0" lang="en-US"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(6,</a:t>
            </a:r>
            <a:r>
              <a:rPr kumimoji="0" lang="en-US" sz="1600" b="1"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6)</a:t>
            </a:r>
            <a:endParaRPr kumimoji="0" lang="en-US"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5" name="TextBox 14"/>
          <p:cNvSpPr txBox="1"/>
          <p:nvPr/>
        </p:nvSpPr>
        <p:spPr>
          <a:xfrm>
            <a:off x="5564219" y="2139499"/>
            <a:ext cx="875360" cy="338554"/>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kumimoji="0" lang="en-US"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(w,</a:t>
            </a:r>
            <a:r>
              <a:rPr kumimoji="0" lang="en-US" sz="1600" b="1"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z</a:t>
            </a:r>
            <a:r>
              <a:rPr kumimoji="0" lang="en-US" sz="1600" b="1"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a:t>
            </a:r>
            <a:endParaRPr kumimoji="0" lang="en-US"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6" name="TextBox 15"/>
          <p:cNvSpPr txBox="1"/>
          <p:nvPr/>
        </p:nvSpPr>
        <p:spPr>
          <a:xfrm>
            <a:off x="4748070" y="1531131"/>
            <a:ext cx="816149" cy="338554"/>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kumimoji="0" lang="en-US"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a:t>
            </a:r>
            <a:r>
              <a:rPr kumimoji="0" lang="en-US" sz="1600" b="1"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a:t>
            </a:r>
            <a:r>
              <a:rPr lang="en-US" sz="1600" b="1" noProof="0" dirty="0" smtClean="0">
                <a:latin typeface="Verdana" pitchFamily="34" charset="0"/>
                <a:ea typeface="Verdana" pitchFamily="34" charset="0"/>
                <a:cs typeface="Verdana" pitchFamily="34" charset="0"/>
              </a:rPr>
              <a:t>d</a:t>
            </a:r>
            <a:r>
              <a:rPr kumimoji="0" lang="en-US" sz="1600" b="1"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a:t>
            </a:r>
            <a:endParaRPr kumimoji="0" lang="en-US" sz="1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cxnSp>
        <p:nvCxnSpPr>
          <p:cNvPr id="17" name="Straight Connector 16"/>
          <p:cNvCxnSpPr/>
          <p:nvPr/>
        </p:nvCxnSpPr>
        <p:spPr>
          <a:xfrm>
            <a:off x="5026131" y="4629944"/>
            <a:ext cx="0" cy="12698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837139" y="5760542"/>
            <a:ext cx="144469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837139" y="4922102"/>
            <a:ext cx="1080088" cy="9217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52007" y="4985231"/>
            <a:ext cx="370264" cy="461665"/>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lang="en-US" sz="2400" noProof="0" dirty="0" smtClean="0">
                <a:latin typeface="Verdana" pitchFamily="34" charset="0"/>
                <a:ea typeface="Verdana" pitchFamily="34" charset="0"/>
                <a:cs typeface="Verdana" pitchFamily="34" charset="0"/>
              </a:rPr>
              <a:t>P</a:t>
            </a:r>
            <a:endPar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21" name="Oval 20"/>
          <p:cNvSpPr/>
          <p:nvPr/>
        </p:nvSpPr>
        <p:spPr>
          <a:xfrm>
            <a:off x="4981722" y="5026176"/>
            <a:ext cx="91440" cy="9144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747036" y="5353397"/>
            <a:ext cx="398667" cy="461665"/>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lang="en-US" sz="2400" dirty="0">
                <a:latin typeface="Verdana" pitchFamily="34" charset="0"/>
                <a:ea typeface="Verdana" pitchFamily="34" charset="0"/>
                <a:cs typeface="Verdana" pitchFamily="34" charset="0"/>
              </a:rPr>
              <a:t>R</a:t>
            </a:r>
            <a:endPar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23" name="TextBox 22"/>
          <p:cNvSpPr txBox="1"/>
          <p:nvPr/>
        </p:nvSpPr>
        <p:spPr>
          <a:xfrm>
            <a:off x="4652007" y="5709038"/>
            <a:ext cx="426920" cy="461665"/>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lang="en-US" sz="2400" noProof="0" dirty="0" smtClean="0">
                <a:latin typeface="Verdana" pitchFamily="34" charset="0"/>
                <a:ea typeface="Verdana" pitchFamily="34" charset="0"/>
                <a:cs typeface="Verdana" pitchFamily="34" charset="0"/>
              </a:rPr>
              <a:t>O</a:t>
            </a:r>
            <a:endPar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24" name="Oval 23"/>
          <p:cNvSpPr/>
          <p:nvPr/>
        </p:nvSpPr>
        <p:spPr>
          <a:xfrm>
            <a:off x="5780067" y="5714822"/>
            <a:ext cx="91440" cy="9144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980411" y="5714822"/>
            <a:ext cx="91440" cy="9144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329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a:t>
            </a:r>
            <a:endParaRPr lang="en-US" dirty="0"/>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Again, more info in the book than you need</a:t>
            </a:r>
          </a:p>
          <a:p>
            <a:r>
              <a:rPr lang="en-US" dirty="0" smtClean="0">
                <a:solidFill>
                  <a:schemeClr val="tx1">
                    <a:lumMod val="65000"/>
                    <a:lumOff val="35000"/>
                  </a:schemeClr>
                </a:solidFill>
              </a:rPr>
              <a:t>Rarely used…but memorize anyway if you have the extra mental space </a:t>
            </a:r>
            <a:r>
              <a:rPr lang="en-US" dirty="0" smtClean="0">
                <a:solidFill>
                  <a:schemeClr val="tx1">
                    <a:lumMod val="65000"/>
                    <a:lumOff val="35000"/>
                  </a:schemeClr>
                </a:solidFill>
                <a:sym typeface="Wingdings"/>
              </a:rPr>
              <a:t></a:t>
            </a:r>
            <a:endParaRPr lang="en-US" dirty="0" smtClean="0">
              <a:solidFill>
                <a:schemeClr val="tx1">
                  <a:lumMod val="65000"/>
                  <a:lumOff val="35000"/>
                </a:schemeClr>
              </a:solidFill>
            </a:endParaRPr>
          </a:p>
          <a:p>
            <a:r>
              <a:rPr lang="en-US" dirty="0" smtClean="0">
                <a:solidFill>
                  <a:schemeClr val="tx1">
                    <a:lumMod val="65000"/>
                    <a:lumOff val="35000"/>
                  </a:schemeClr>
                </a:solidFill>
              </a:rPr>
              <a:t>Simple interest</a:t>
            </a:r>
          </a:p>
          <a:p>
            <a:pPr lvl="1"/>
            <a:r>
              <a:rPr lang="en-US" dirty="0" smtClean="0">
                <a:solidFill>
                  <a:schemeClr val="tx1">
                    <a:lumMod val="65000"/>
                    <a:lumOff val="35000"/>
                  </a:schemeClr>
                </a:solidFill>
              </a:rPr>
              <a:t>V=P[1+ (</a:t>
            </a:r>
            <a:r>
              <a:rPr lang="en-US" dirty="0" err="1" smtClean="0">
                <a:solidFill>
                  <a:schemeClr val="tx1">
                    <a:lumMod val="65000"/>
                    <a:lumOff val="35000"/>
                  </a:schemeClr>
                </a:solidFill>
              </a:rPr>
              <a:t>rt</a:t>
            </a:r>
            <a:r>
              <a:rPr lang="en-US" dirty="0" smtClean="0">
                <a:solidFill>
                  <a:schemeClr val="tx1">
                    <a:lumMod val="65000"/>
                    <a:lumOff val="35000"/>
                  </a:schemeClr>
                </a:solidFill>
              </a:rPr>
              <a:t>/100)]</a:t>
            </a:r>
          </a:p>
          <a:p>
            <a:r>
              <a:rPr lang="en-US" dirty="0" smtClean="0">
                <a:solidFill>
                  <a:schemeClr val="tx1">
                    <a:lumMod val="65000"/>
                    <a:lumOff val="35000"/>
                  </a:schemeClr>
                </a:solidFill>
              </a:rPr>
              <a:t>Compound interest</a:t>
            </a:r>
          </a:p>
          <a:p>
            <a:pPr lvl="1"/>
            <a:r>
              <a:rPr lang="en-US" dirty="0" smtClean="0">
                <a:solidFill>
                  <a:schemeClr val="tx1">
                    <a:lumMod val="65000"/>
                    <a:lumOff val="35000"/>
                  </a:schemeClr>
                </a:solidFill>
              </a:rPr>
              <a:t>Annual interest rate</a:t>
            </a:r>
          </a:p>
          <a:p>
            <a:pPr lvl="2"/>
            <a:r>
              <a:rPr lang="en-US" dirty="0" smtClean="0">
                <a:solidFill>
                  <a:schemeClr val="tx1">
                    <a:lumMod val="65000"/>
                    <a:lumOff val="35000"/>
                  </a:schemeClr>
                </a:solidFill>
              </a:rPr>
              <a:t>V</a:t>
            </a:r>
            <a:r>
              <a:rPr lang="en-US" dirty="0">
                <a:solidFill>
                  <a:schemeClr val="tx1">
                    <a:lumMod val="65000"/>
                    <a:lumOff val="35000"/>
                  </a:schemeClr>
                </a:solidFill>
              </a:rPr>
              <a:t>=P[1+ (</a:t>
            </a:r>
            <a:r>
              <a:rPr lang="en-US" dirty="0" smtClean="0">
                <a:solidFill>
                  <a:schemeClr val="tx1">
                    <a:lumMod val="65000"/>
                    <a:lumOff val="35000"/>
                  </a:schemeClr>
                </a:solidFill>
              </a:rPr>
              <a:t>r/</a:t>
            </a:r>
            <a:r>
              <a:rPr lang="en-US" dirty="0">
                <a:solidFill>
                  <a:schemeClr val="tx1">
                    <a:lumMod val="65000"/>
                    <a:lumOff val="35000"/>
                  </a:schemeClr>
                </a:solidFill>
              </a:rPr>
              <a:t>100)</a:t>
            </a:r>
            <a:r>
              <a:rPr lang="en-US" dirty="0" smtClean="0">
                <a:solidFill>
                  <a:schemeClr val="tx1">
                    <a:lumMod val="65000"/>
                    <a:lumOff val="35000"/>
                  </a:schemeClr>
                </a:solidFill>
              </a:rPr>
              <a:t>]</a:t>
            </a:r>
            <a:r>
              <a:rPr lang="en-US" baseline="30000" dirty="0" smtClean="0">
                <a:solidFill>
                  <a:schemeClr val="tx1">
                    <a:lumMod val="65000"/>
                    <a:lumOff val="35000"/>
                  </a:schemeClr>
                </a:solidFill>
              </a:rPr>
              <a:t>t</a:t>
            </a:r>
          </a:p>
          <a:p>
            <a:pPr lvl="1"/>
            <a:r>
              <a:rPr lang="en-US" dirty="0" smtClean="0">
                <a:solidFill>
                  <a:schemeClr val="tx1">
                    <a:lumMod val="65000"/>
                    <a:lumOff val="35000"/>
                  </a:schemeClr>
                </a:solidFill>
              </a:rPr>
              <a:t>Annual interest, compounded n times/year</a:t>
            </a:r>
          </a:p>
          <a:p>
            <a:pPr lvl="2"/>
            <a:r>
              <a:rPr lang="en-US" dirty="0">
                <a:solidFill>
                  <a:schemeClr val="tx1">
                    <a:lumMod val="65000"/>
                    <a:lumOff val="35000"/>
                  </a:schemeClr>
                </a:solidFill>
              </a:rPr>
              <a:t>V=P[1+ (r/</a:t>
            </a:r>
            <a:r>
              <a:rPr lang="en-US" dirty="0" smtClean="0">
                <a:solidFill>
                  <a:schemeClr val="tx1">
                    <a:lumMod val="65000"/>
                    <a:lumOff val="35000"/>
                  </a:schemeClr>
                </a:solidFill>
              </a:rPr>
              <a:t>100n)</a:t>
            </a:r>
            <a:r>
              <a:rPr lang="en-US" dirty="0">
                <a:solidFill>
                  <a:schemeClr val="tx1">
                    <a:lumMod val="65000"/>
                    <a:lumOff val="35000"/>
                  </a:schemeClr>
                </a:solidFill>
              </a:rPr>
              <a:t>]</a:t>
            </a:r>
            <a:r>
              <a:rPr lang="en-US" baseline="30000" dirty="0" smtClean="0">
                <a:solidFill>
                  <a:schemeClr val="tx1">
                    <a:lumMod val="65000"/>
                    <a:lumOff val="35000"/>
                  </a:schemeClr>
                </a:solidFill>
              </a:rPr>
              <a:t>t</a:t>
            </a:r>
            <a:endParaRPr lang="en-US" dirty="0">
              <a:solidFill>
                <a:schemeClr val="tx1">
                  <a:lumMod val="65000"/>
                  <a:lumOff val="35000"/>
                </a:schemeClr>
              </a:solidFill>
            </a:endParaRPr>
          </a:p>
          <a:p>
            <a:pPr lvl="2"/>
            <a:endParaRPr lang="en-US" dirty="0"/>
          </a:p>
          <a:p>
            <a:pPr lvl="1"/>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9540865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a:xfrm>
            <a:off x="457200" y="1152862"/>
            <a:ext cx="8229600" cy="4704079"/>
          </a:xfrm>
        </p:spPr>
        <p:txBody>
          <a:bodyPr/>
          <a:lstStyle/>
          <a:p>
            <a:r>
              <a:rPr lang="en-US" sz="2000" dirty="0" smtClean="0"/>
              <a:t>1. Look at question and answers</a:t>
            </a:r>
          </a:p>
          <a:p>
            <a:pPr lvl="1"/>
            <a:r>
              <a:rPr lang="en-US" dirty="0">
                <a:solidFill>
                  <a:schemeClr val="tx2"/>
                </a:solidFill>
              </a:rPr>
              <a:t>PR 315 9. A jar </a:t>
            </a:r>
            <a:r>
              <a:rPr lang="en-US" dirty="0">
                <a:solidFill>
                  <a:srgbClr val="1F497D"/>
                </a:solidFill>
              </a:rPr>
              <a:t>contains 12 marbles. Each is either yellow or green and there are twice as many yellow marbles as green marbles. If two marbles are to be selected from the jar at random, what is the probability that exactly one of each color is selected?</a:t>
            </a:r>
          </a:p>
          <a:p>
            <a:pPr lvl="2"/>
            <a:r>
              <a:rPr lang="en-US" sz="2000" dirty="0">
                <a:solidFill>
                  <a:srgbClr val="1F497D"/>
                </a:solidFill>
              </a:rPr>
              <a:t>8/33</a:t>
            </a:r>
          </a:p>
          <a:p>
            <a:pPr lvl="2"/>
            <a:r>
              <a:rPr lang="en-US" sz="2000" dirty="0">
                <a:solidFill>
                  <a:srgbClr val="1F497D"/>
                </a:solidFill>
              </a:rPr>
              <a:t>16/33</a:t>
            </a:r>
          </a:p>
          <a:p>
            <a:pPr lvl="2"/>
            <a:r>
              <a:rPr lang="en-US" sz="2000" dirty="0">
                <a:solidFill>
                  <a:srgbClr val="1F497D"/>
                </a:solidFill>
              </a:rPr>
              <a:t>1/2</a:t>
            </a:r>
          </a:p>
          <a:p>
            <a:pPr lvl="2"/>
            <a:r>
              <a:rPr lang="en-US" sz="2000" dirty="0">
                <a:solidFill>
                  <a:srgbClr val="1F497D"/>
                </a:solidFill>
              </a:rPr>
              <a:t>17/33</a:t>
            </a:r>
          </a:p>
          <a:p>
            <a:pPr lvl="2"/>
            <a:r>
              <a:rPr lang="en-US" sz="2000" dirty="0">
                <a:solidFill>
                  <a:srgbClr val="1F497D"/>
                </a:solidFill>
              </a:rPr>
              <a:t>25/</a:t>
            </a:r>
            <a:r>
              <a:rPr lang="en-US" sz="2000" dirty="0" smtClean="0">
                <a:solidFill>
                  <a:srgbClr val="1F497D"/>
                </a:solidFill>
              </a:rPr>
              <a:t>33</a:t>
            </a:r>
          </a:p>
          <a:p>
            <a:r>
              <a:rPr lang="en-US" sz="2000" dirty="0" smtClean="0">
                <a:solidFill>
                  <a:schemeClr val="tx1"/>
                </a:solidFill>
              </a:rPr>
              <a:t>2. Determine what the question is looking for</a:t>
            </a:r>
          </a:p>
          <a:p>
            <a:r>
              <a:rPr lang="en-US" sz="2000" dirty="0" smtClean="0">
                <a:solidFill>
                  <a:schemeClr val="tx1"/>
                </a:solidFill>
              </a:rPr>
              <a:t>3. Set up equation, pick numbers, or back-solve</a:t>
            </a:r>
          </a:p>
          <a:p>
            <a:r>
              <a:rPr lang="en-US" sz="2000" dirty="0" smtClean="0">
                <a:solidFill>
                  <a:schemeClr val="tx1"/>
                </a:solidFill>
              </a:rPr>
              <a:t>4. Review your answer. “What is the question asking for?” “What did I just solve for?”</a:t>
            </a:r>
          </a:p>
          <a:p>
            <a:pPr lvl="1"/>
            <a:endParaRPr lang="en-US" dirty="0">
              <a:solidFill>
                <a:srgbClr val="1F497D"/>
              </a:solidFill>
            </a:endParaRPr>
          </a:p>
          <a:p>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177839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a:xfrm>
            <a:off x="457200" y="1951684"/>
            <a:ext cx="8229600" cy="3604940"/>
          </a:xfrm>
        </p:spPr>
        <p:txBody>
          <a:bodyPr/>
          <a:lstStyle/>
          <a:p>
            <a:pPr>
              <a:lnSpc>
                <a:spcPct val="90000"/>
              </a:lnSpc>
              <a:buFont typeface="Arial"/>
              <a:buChar char="•"/>
            </a:pPr>
            <a:r>
              <a:rPr lang="en-US" sz="2000" dirty="0" smtClean="0">
                <a:solidFill>
                  <a:srgbClr val="77933C"/>
                </a:solidFill>
              </a:rPr>
              <a:t>K 260 5: There were x dictionaries in a bookstore. After 1/8 of them were purchased, 10 more dictionaries were shipped in, bringing the total number of dictionaries to 52</a:t>
            </a:r>
          </a:p>
          <a:p>
            <a:pPr lvl="1">
              <a:lnSpc>
                <a:spcPct val="90000"/>
              </a:lnSpc>
              <a:buFont typeface="Arial"/>
              <a:buChar char="•"/>
            </a:pPr>
            <a:r>
              <a:rPr lang="en-US" dirty="0" smtClean="0">
                <a:solidFill>
                  <a:srgbClr val="77933C"/>
                </a:solidFill>
              </a:rPr>
              <a:t>Compare</a:t>
            </a:r>
          </a:p>
          <a:p>
            <a:pPr lvl="1">
              <a:lnSpc>
                <a:spcPct val="90000"/>
              </a:lnSpc>
              <a:buFont typeface="Arial"/>
              <a:buChar char="•"/>
            </a:pPr>
            <a:r>
              <a:rPr lang="en-US" dirty="0" smtClean="0">
                <a:solidFill>
                  <a:srgbClr val="77933C"/>
                </a:solidFill>
              </a:rPr>
              <a:t>x</a:t>
            </a:r>
          </a:p>
          <a:p>
            <a:pPr lvl="1">
              <a:lnSpc>
                <a:spcPct val="90000"/>
              </a:lnSpc>
              <a:buFont typeface="Arial"/>
              <a:buChar char="•"/>
            </a:pPr>
            <a:r>
              <a:rPr lang="en-US" dirty="0" smtClean="0">
                <a:solidFill>
                  <a:srgbClr val="77933C"/>
                </a:solidFill>
              </a:rPr>
              <a:t>50</a:t>
            </a:r>
          </a:p>
          <a:p>
            <a:pPr>
              <a:lnSpc>
                <a:spcPct val="90000"/>
              </a:lnSpc>
              <a:buFont typeface="Arial"/>
              <a:buChar char="•"/>
            </a:pPr>
            <a:r>
              <a:rPr lang="en-US" sz="2000" dirty="0" smtClean="0">
                <a:solidFill>
                  <a:schemeClr val="tx2"/>
                </a:solidFill>
              </a:rPr>
              <a:t>K 260 6: There are n people in a room. One-third of them leave the room. Four people enter the room. There are now 5/6 of the original number of people in the room.</a:t>
            </a:r>
          </a:p>
          <a:p>
            <a:pPr lvl="1">
              <a:lnSpc>
                <a:spcPct val="90000"/>
              </a:lnSpc>
              <a:buFont typeface="Arial"/>
              <a:buChar char="•"/>
            </a:pPr>
            <a:r>
              <a:rPr lang="en-US" dirty="0" smtClean="0">
                <a:solidFill>
                  <a:schemeClr val="tx2"/>
                </a:solidFill>
              </a:rPr>
              <a:t>Compare</a:t>
            </a:r>
          </a:p>
          <a:p>
            <a:pPr lvl="1">
              <a:lnSpc>
                <a:spcPct val="90000"/>
              </a:lnSpc>
              <a:buFont typeface="Arial"/>
              <a:buChar char="•"/>
            </a:pPr>
            <a:r>
              <a:rPr lang="en-US" dirty="0" smtClean="0">
                <a:solidFill>
                  <a:schemeClr val="tx2"/>
                </a:solidFill>
              </a:rPr>
              <a:t>n</a:t>
            </a:r>
          </a:p>
          <a:p>
            <a:pPr lvl="1">
              <a:lnSpc>
                <a:spcPct val="90000"/>
              </a:lnSpc>
              <a:buFont typeface="Arial"/>
              <a:buChar char="•"/>
            </a:pPr>
            <a:r>
              <a:rPr lang="en-US" dirty="0" smtClean="0">
                <a:solidFill>
                  <a:schemeClr val="tx2"/>
                </a:solidFill>
              </a:rPr>
              <a:t>20</a:t>
            </a:r>
          </a:p>
          <a:p>
            <a:pPr>
              <a:lnSpc>
                <a:spcPct val="90000"/>
              </a:lnSpc>
              <a:buFont typeface="Arial"/>
              <a:buChar char="•"/>
            </a:pPr>
            <a:endParaRPr lang="en-US" sz="2000" dirty="0" smtClean="0">
              <a:solidFill>
                <a:schemeClr val="tx2"/>
              </a:solidFill>
            </a:endParaRPr>
          </a:p>
          <a:p>
            <a:pPr>
              <a:lnSpc>
                <a:spcPct val="90000"/>
              </a:lnSpc>
              <a:buFont typeface="Arial"/>
              <a:buChar char="•"/>
            </a:pPr>
            <a:endParaRPr lang="en-US" sz="2000" dirty="0" smtClean="0">
              <a:solidFill>
                <a:schemeClr val="tx2"/>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357714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a:t>
            </a:r>
          </a:p>
        </p:txBody>
      </p:sp>
      <p:sp>
        <p:nvSpPr>
          <p:cNvPr id="3" name="Content Placeholder 2"/>
          <p:cNvSpPr>
            <a:spLocks noGrp="1"/>
          </p:cNvSpPr>
          <p:nvPr>
            <p:ph idx="1"/>
          </p:nvPr>
        </p:nvSpPr>
        <p:spPr>
          <a:xfrm>
            <a:off x="457200" y="1065306"/>
            <a:ext cx="8229600" cy="4419599"/>
          </a:xfrm>
        </p:spPr>
        <p:txBody>
          <a:bodyPr/>
          <a:lstStyle/>
          <a:p>
            <a:pPr>
              <a:lnSpc>
                <a:spcPct val="90000"/>
              </a:lnSpc>
              <a:buFont typeface="Arial"/>
              <a:buChar char="•"/>
            </a:pPr>
            <a:r>
              <a:rPr lang="en-US" sz="2000" dirty="0" smtClean="0">
                <a:solidFill>
                  <a:schemeClr val="tx2"/>
                </a:solidFill>
              </a:rPr>
              <a:t>K </a:t>
            </a:r>
            <a:r>
              <a:rPr lang="en-US" sz="2000" dirty="0">
                <a:solidFill>
                  <a:schemeClr val="tx2"/>
                </a:solidFill>
              </a:rPr>
              <a:t>265 30: There are at least 200 apples in a grocery store. The ratio of the number of oranges to the number of apples is 9 to 10. How many oranges could there be in the store? Indicate all possible numbers.</a:t>
            </a:r>
          </a:p>
          <a:p>
            <a:pPr lvl="1">
              <a:lnSpc>
                <a:spcPct val="90000"/>
              </a:lnSpc>
              <a:buFont typeface="Arial"/>
              <a:buChar char="•"/>
            </a:pPr>
            <a:r>
              <a:rPr lang="en-US" dirty="0">
                <a:solidFill>
                  <a:schemeClr val="tx2"/>
                </a:solidFill>
              </a:rPr>
              <a:t>171</a:t>
            </a:r>
          </a:p>
          <a:p>
            <a:pPr lvl="1">
              <a:lnSpc>
                <a:spcPct val="90000"/>
              </a:lnSpc>
              <a:buFont typeface="Arial"/>
              <a:buChar char="•"/>
            </a:pPr>
            <a:r>
              <a:rPr lang="en-US" dirty="0">
                <a:solidFill>
                  <a:schemeClr val="tx2"/>
                </a:solidFill>
              </a:rPr>
              <a:t>180</a:t>
            </a:r>
          </a:p>
          <a:p>
            <a:pPr lvl="1">
              <a:lnSpc>
                <a:spcPct val="90000"/>
              </a:lnSpc>
              <a:buFont typeface="Arial"/>
              <a:buChar char="•"/>
            </a:pPr>
            <a:r>
              <a:rPr lang="en-US" dirty="0">
                <a:solidFill>
                  <a:schemeClr val="tx2"/>
                </a:solidFill>
              </a:rPr>
              <a:t>216</a:t>
            </a:r>
          </a:p>
          <a:p>
            <a:pPr lvl="1">
              <a:lnSpc>
                <a:spcPct val="90000"/>
              </a:lnSpc>
              <a:buFont typeface="Arial"/>
              <a:buChar char="•"/>
            </a:pPr>
            <a:r>
              <a:rPr lang="en-US" dirty="0">
                <a:solidFill>
                  <a:schemeClr val="tx2"/>
                </a:solidFill>
              </a:rPr>
              <a:t>252</a:t>
            </a:r>
          </a:p>
          <a:p>
            <a:pPr lvl="1">
              <a:lnSpc>
                <a:spcPct val="90000"/>
              </a:lnSpc>
              <a:buFont typeface="Arial"/>
              <a:buChar char="•"/>
            </a:pPr>
            <a:r>
              <a:rPr lang="en-US" dirty="0">
                <a:solidFill>
                  <a:schemeClr val="tx2"/>
                </a:solidFill>
              </a:rPr>
              <a:t>315</a:t>
            </a:r>
          </a:p>
          <a:p>
            <a:pPr>
              <a:lnSpc>
                <a:spcPct val="90000"/>
              </a:lnSpc>
              <a:buFont typeface="Arial"/>
              <a:buChar char="•"/>
            </a:pPr>
            <a:r>
              <a:rPr lang="en-US" sz="2000" dirty="0">
                <a:solidFill>
                  <a:srgbClr val="77933C"/>
                </a:solidFill>
              </a:rPr>
              <a:t>K 266 39: The cost, in cents, of manufacturing x crayons in 570 + 0.5x. The crayons sell for 10 cents each. What number of crayons would need to be sold so that the revenue received is at least equal to the manufacturing cost? Indicate all such numbers</a:t>
            </a:r>
          </a:p>
          <a:p>
            <a:pPr lvl="1">
              <a:lnSpc>
                <a:spcPct val="90000"/>
              </a:lnSpc>
              <a:buFont typeface="Arial"/>
              <a:buChar char="•"/>
            </a:pPr>
            <a:r>
              <a:rPr lang="en-US" dirty="0">
                <a:solidFill>
                  <a:srgbClr val="77933C"/>
                </a:solidFill>
              </a:rPr>
              <a:t>50</a:t>
            </a:r>
          </a:p>
          <a:p>
            <a:pPr lvl="1">
              <a:lnSpc>
                <a:spcPct val="90000"/>
              </a:lnSpc>
              <a:buFont typeface="Arial"/>
              <a:buChar char="•"/>
            </a:pPr>
            <a:r>
              <a:rPr lang="en-US" dirty="0">
                <a:solidFill>
                  <a:srgbClr val="77933C"/>
                </a:solidFill>
              </a:rPr>
              <a:t>57</a:t>
            </a:r>
          </a:p>
          <a:p>
            <a:pPr lvl="1">
              <a:lnSpc>
                <a:spcPct val="90000"/>
              </a:lnSpc>
              <a:buFont typeface="Arial"/>
              <a:buChar char="•"/>
            </a:pPr>
            <a:r>
              <a:rPr lang="en-US" dirty="0">
                <a:solidFill>
                  <a:srgbClr val="77933C"/>
                </a:solidFill>
              </a:rPr>
              <a:t>60</a:t>
            </a:r>
          </a:p>
          <a:p>
            <a:pPr lvl="1">
              <a:lnSpc>
                <a:spcPct val="90000"/>
              </a:lnSpc>
              <a:buFont typeface="Arial"/>
              <a:buChar char="•"/>
            </a:pPr>
            <a:r>
              <a:rPr lang="en-US" dirty="0">
                <a:solidFill>
                  <a:srgbClr val="77933C"/>
                </a:solidFill>
              </a:rPr>
              <a:t>61</a:t>
            </a:r>
          </a:p>
          <a:p>
            <a:pPr lvl="1">
              <a:lnSpc>
                <a:spcPct val="90000"/>
              </a:lnSpc>
              <a:buFont typeface="Arial"/>
              <a:buChar char="•"/>
            </a:pPr>
            <a:r>
              <a:rPr lang="en-US" dirty="0">
                <a:solidFill>
                  <a:srgbClr val="77933C"/>
                </a:solidFill>
              </a:rPr>
              <a:t>95</a:t>
            </a:r>
          </a:p>
          <a:p>
            <a:pPr>
              <a:lnSpc>
                <a:spcPct val="90000"/>
              </a:lnSpc>
              <a:buFont typeface="Arial"/>
              <a:buChar char="•"/>
            </a:pPr>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719123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 Compare questions: approach 1</a:t>
            </a:r>
            <a:endParaRPr lang="en-US" dirty="0"/>
          </a:p>
        </p:txBody>
      </p:sp>
      <p:sp>
        <p:nvSpPr>
          <p:cNvPr id="3" name="Content Placeholder 2"/>
          <p:cNvSpPr>
            <a:spLocks noGrp="1"/>
          </p:cNvSpPr>
          <p:nvPr>
            <p:ph idx="1"/>
          </p:nvPr>
        </p:nvSpPr>
        <p:spPr>
          <a:xfrm>
            <a:off x="457200" y="1092201"/>
            <a:ext cx="8229600" cy="4419599"/>
          </a:xfrm>
        </p:spPr>
        <p:txBody>
          <a:bodyPr/>
          <a:lstStyle/>
          <a:p>
            <a:pPr>
              <a:lnSpc>
                <a:spcPct val="80000"/>
              </a:lnSpc>
              <a:buFont typeface="Arial"/>
              <a:buChar char="•"/>
            </a:pPr>
            <a:r>
              <a:rPr lang="en-US" sz="2000" dirty="0" smtClean="0"/>
              <a:t>Set up algebraic equation</a:t>
            </a:r>
          </a:p>
          <a:p>
            <a:pPr lvl="1">
              <a:lnSpc>
                <a:spcPct val="80000"/>
              </a:lnSpc>
              <a:buFont typeface="Arial"/>
              <a:buChar char="•"/>
            </a:pPr>
            <a:r>
              <a:rPr lang="en-US" dirty="0" smtClean="0">
                <a:solidFill>
                  <a:srgbClr val="1F497D"/>
                </a:solidFill>
              </a:rPr>
              <a:t>K 263 19: 6(10)</a:t>
            </a:r>
            <a:r>
              <a:rPr lang="en-US" baseline="30000" dirty="0" smtClean="0">
                <a:solidFill>
                  <a:srgbClr val="1F497D"/>
                </a:solidFill>
              </a:rPr>
              <a:t>n</a:t>
            </a:r>
            <a:r>
              <a:rPr lang="en-US" dirty="0" smtClean="0">
                <a:solidFill>
                  <a:srgbClr val="1F497D"/>
                </a:solidFill>
              </a:rPr>
              <a:t> &gt; 60,006.    Compare</a:t>
            </a:r>
          </a:p>
          <a:p>
            <a:pPr lvl="2">
              <a:lnSpc>
                <a:spcPct val="80000"/>
              </a:lnSpc>
              <a:buFont typeface="Arial"/>
              <a:buChar char="•"/>
            </a:pPr>
            <a:r>
              <a:rPr lang="en-US" sz="2000" dirty="0" smtClean="0">
                <a:solidFill>
                  <a:srgbClr val="1F497D"/>
                </a:solidFill>
              </a:rPr>
              <a:t>n</a:t>
            </a:r>
          </a:p>
          <a:p>
            <a:pPr lvl="2">
              <a:lnSpc>
                <a:spcPct val="80000"/>
              </a:lnSpc>
              <a:buFont typeface="Arial"/>
              <a:buChar char="•"/>
            </a:pPr>
            <a:r>
              <a:rPr lang="en-US" sz="2000" dirty="0" smtClean="0">
                <a:solidFill>
                  <a:srgbClr val="1F497D"/>
                </a:solidFill>
              </a:rPr>
              <a:t>6</a:t>
            </a:r>
          </a:p>
          <a:p>
            <a:pPr lvl="1">
              <a:lnSpc>
                <a:spcPct val="80000"/>
              </a:lnSpc>
              <a:buFont typeface="Arial"/>
              <a:buChar char="•"/>
            </a:pPr>
            <a:r>
              <a:rPr lang="en-US" dirty="0" smtClean="0">
                <a:solidFill>
                  <a:srgbClr val="1F497D"/>
                </a:solidFill>
              </a:rPr>
              <a:t>K 229 1: Compare</a:t>
            </a:r>
          </a:p>
          <a:p>
            <a:pPr lvl="2">
              <a:lnSpc>
                <a:spcPct val="80000"/>
              </a:lnSpc>
              <a:buFont typeface="Arial"/>
              <a:buChar char="•"/>
            </a:pPr>
            <a:r>
              <a:rPr lang="en-US" sz="2000" dirty="0" smtClean="0">
                <a:solidFill>
                  <a:srgbClr val="1F497D"/>
                </a:solidFill>
              </a:rPr>
              <a:t>x</a:t>
            </a:r>
            <a:r>
              <a:rPr lang="en-US" sz="2000" baseline="30000" dirty="0" smtClean="0">
                <a:solidFill>
                  <a:srgbClr val="1F497D"/>
                </a:solidFill>
              </a:rPr>
              <a:t>2</a:t>
            </a:r>
            <a:r>
              <a:rPr lang="en-US" sz="2000" dirty="0" smtClean="0">
                <a:solidFill>
                  <a:srgbClr val="1F497D"/>
                </a:solidFill>
              </a:rPr>
              <a:t> + 2x -2</a:t>
            </a:r>
          </a:p>
          <a:p>
            <a:pPr lvl="2">
              <a:lnSpc>
                <a:spcPct val="80000"/>
              </a:lnSpc>
              <a:buFont typeface="Arial"/>
              <a:buChar char="•"/>
            </a:pPr>
            <a:r>
              <a:rPr lang="en-US" sz="2000" dirty="0" smtClean="0">
                <a:solidFill>
                  <a:srgbClr val="1F497D"/>
                </a:solidFill>
              </a:rPr>
              <a:t>x</a:t>
            </a:r>
            <a:r>
              <a:rPr lang="en-US" sz="2000" baseline="30000" dirty="0" smtClean="0">
                <a:solidFill>
                  <a:srgbClr val="1F497D"/>
                </a:solidFill>
              </a:rPr>
              <a:t>2</a:t>
            </a:r>
            <a:r>
              <a:rPr lang="en-US" sz="2000" dirty="0" smtClean="0">
                <a:solidFill>
                  <a:srgbClr val="1F497D"/>
                </a:solidFill>
              </a:rPr>
              <a:t> + 2x - 1</a:t>
            </a:r>
          </a:p>
          <a:p>
            <a:pPr lvl="1">
              <a:lnSpc>
                <a:spcPct val="80000"/>
              </a:lnSpc>
              <a:buFont typeface="Arial"/>
              <a:buChar char="•"/>
            </a:pPr>
            <a:r>
              <a:rPr lang="en-US" dirty="0" smtClean="0">
                <a:solidFill>
                  <a:srgbClr val="77933C"/>
                </a:solidFill>
              </a:rPr>
              <a:t>K 229 3: q, r, and s are positive numbers; </a:t>
            </a:r>
            <a:r>
              <a:rPr lang="en-US" dirty="0" err="1" smtClean="0">
                <a:solidFill>
                  <a:srgbClr val="77933C"/>
                </a:solidFill>
              </a:rPr>
              <a:t>qrs</a:t>
            </a:r>
            <a:r>
              <a:rPr lang="en-US" dirty="0" smtClean="0">
                <a:solidFill>
                  <a:srgbClr val="77933C"/>
                </a:solidFill>
              </a:rPr>
              <a:t> &gt; 12. Compare</a:t>
            </a:r>
          </a:p>
          <a:p>
            <a:pPr lvl="2">
              <a:lnSpc>
                <a:spcPct val="80000"/>
              </a:lnSpc>
              <a:buFont typeface="Arial"/>
              <a:buChar char="•"/>
            </a:pPr>
            <a:r>
              <a:rPr lang="en-US" sz="2000" dirty="0" smtClean="0">
                <a:solidFill>
                  <a:srgbClr val="77933C"/>
                </a:solidFill>
              </a:rPr>
              <a:t>(</a:t>
            </a:r>
            <a:r>
              <a:rPr lang="en-US" sz="2000" dirty="0" err="1" smtClean="0">
                <a:solidFill>
                  <a:srgbClr val="77933C"/>
                </a:solidFill>
              </a:rPr>
              <a:t>qr</a:t>
            </a:r>
            <a:r>
              <a:rPr lang="en-US" sz="2000" dirty="0" smtClean="0">
                <a:solidFill>
                  <a:srgbClr val="77933C"/>
                </a:solidFill>
              </a:rPr>
              <a:t>)/5</a:t>
            </a:r>
          </a:p>
          <a:p>
            <a:pPr lvl="2">
              <a:lnSpc>
                <a:spcPct val="80000"/>
              </a:lnSpc>
              <a:buFont typeface="Arial"/>
              <a:buChar char="•"/>
            </a:pPr>
            <a:r>
              <a:rPr lang="en-US" sz="2000" dirty="0" smtClean="0">
                <a:solidFill>
                  <a:srgbClr val="77933C"/>
                </a:solidFill>
              </a:rPr>
              <a:t>3/s</a:t>
            </a:r>
          </a:p>
          <a:p>
            <a:pPr lvl="1">
              <a:lnSpc>
                <a:spcPct val="80000"/>
              </a:lnSpc>
              <a:buFont typeface="Arial"/>
              <a:buChar char="•"/>
            </a:pPr>
            <a:r>
              <a:rPr lang="en-US" dirty="0" smtClean="0">
                <a:solidFill>
                  <a:srgbClr val="77933C"/>
                </a:solidFill>
              </a:rPr>
              <a:t>K 259 3:   7p + 3 = r    and 3p + 7 = s    Compare</a:t>
            </a:r>
          </a:p>
          <a:p>
            <a:pPr lvl="2">
              <a:lnSpc>
                <a:spcPct val="80000"/>
              </a:lnSpc>
              <a:buFont typeface="Arial"/>
              <a:buChar char="•"/>
            </a:pPr>
            <a:r>
              <a:rPr lang="en-US" sz="2000" dirty="0">
                <a:solidFill>
                  <a:srgbClr val="77933C"/>
                </a:solidFill>
              </a:rPr>
              <a:t>r</a:t>
            </a:r>
            <a:endParaRPr lang="en-US" sz="2000" dirty="0" smtClean="0">
              <a:solidFill>
                <a:srgbClr val="77933C"/>
              </a:solidFill>
            </a:endParaRPr>
          </a:p>
          <a:p>
            <a:pPr lvl="2">
              <a:lnSpc>
                <a:spcPct val="80000"/>
              </a:lnSpc>
              <a:buFont typeface="Arial"/>
              <a:buChar char="•"/>
            </a:pPr>
            <a:r>
              <a:rPr lang="en-US" sz="2000" dirty="0">
                <a:solidFill>
                  <a:srgbClr val="77933C"/>
                </a:solidFill>
              </a:rPr>
              <a:t>s</a:t>
            </a:r>
            <a:endParaRPr lang="en-US" sz="2000" dirty="0" smtClean="0">
              <a:solidFill>
                <a:srgbClr val="77933C"/>
              </a:solidFill>
            </a:endParaRPr>
          </a:p>
          <a:p>
            <a:pPr lvl="1">
              <a:lnSpc>
                <a:spcPct val="80000"/>
              </a:lnSpc>
              <a:buFont typeface="Arial"/>
              <a:buChar char="•"/>
            </a:pPr>
            <a:r>
              <a:rPr lang="en-US" dirty="0" smtClean="0">
                <a:solidFill>
                  <a:srgbClr val="1F497D"/>
                </a:solidFill>
              </a:rPr>
              <a:t>ETSQ 67 2: x &gt; 0. Compare</a:t>
            </a:r>
          </a:p>
          <a:p>
            <a:pPr lvl="2">
              <a:lnSpc>
                <a:spcPct val="80000"/>
              </a:lnSpc>
              <a:buFont typeface="Arial"/>
              <a:buChar char="•"/>
            </a:pPr>
            <a:r>
              <a:rPr lang="en-US" sz="2000" dirty="0" smtClean="0">
                <a:solidFill>
                  <a:srgbClr val="1F497D"/>
                </a:solidFill>
              </a:rPr>
              <a:t>1/x</a:t>
            </a:r>
          </a:p>
          <a:p>
            <a:pPr lvl="2">
              <a:lnSpc>
                <a:spcPct val="80000"/>
              </a:lnSpc>
              <a:buFont typeface="Arial"/>
              <a:buChar char="•"/>
            </a:pPr>
            <a:r>
              <a:rPr lang="en-US" sz="2000" dirty="0" smtClean="0">
                <a:solidFill>
                  <a:srgbClr val="1F497D"/>
                </a:solidFill>
              </a:rPr>
              <a:t>(x + 1)/x</a:t>
            </a:r>
            <a:r>
              <a:rPr lang="en-US" sz="2000" baseline="30000" dirty="0" smtClean="0">
                <a:solidFill>
                  <a:srgbClr val="1F497D"/>
                </a:solidFill>
              </a:rPr>
              <a:t>2</a:t>
            </a:r>
            <a:endParaRPr lang="en-US" sz="2000" dirty="0" smtClean="0">
              <a:solidFill>
                <a:srgbClr val="1F497D"/>
              </a:solidFill>
            </a:endParaRPr>
          </a:p>
        </p:txBody>
      </p:sp>
    </p:spTree>
    <p:extLst>
      <p:ext uri="{BB962C8B-B14F-4D97-AF65-F5344CB8AC3E}">
        <p14:creationId xmlns:p14="http://schemas.microsoft.com/office/powerpoint/2010/main" val="4237148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 compare questions: approach 2</a:t>
            </a:r>
            <a:endParaRPr lang="en-US" dirty="0"/>
          </a:p>
        </p:txBody>
      </p:sp>
      <p:sp>
        <p:nvSpPr>
          <p:cNvPr id="3" name="Content Placeholder 2"/>
          <p:cNvSpPr>
            <a:spLocks noGrp="1"/>
          </p:cNvSpPr>
          <p:nvPr>
            <p:ph idx="1"/>
          </p:nvPr>
        </p:nvSpPr>
        <p:spPr>
          <a:xfrm>
            <a:off x="457200" y="1077260"/>
            <a:ext cx="8229600" cy="4419599"/>
          </a:xfrm>
        </p:spPr>
        <p:txBody>
          <a:bodyPr/>
          <a:lstStyle/>
          <a:p>
            <a:pPr>
              <a:lnSpc>
                <a:spcPct val="80000"/>
              </a:lnSpc>
              <a:buFont typeface="Arial"/>
              <a:buChar char="•"/>
            </a:pPr>
            <a:r>
              <a:rPr lang="en-US" sz="2000" dirty="0"/>
              <a:t>Play around with what happens to each side with different </a:t>
            </a:r>
            <a:r>
              <a:rPr lang="en-US" sz="2000" dirty="0" smtClean="0"/>
              <a:t>numbers</a:t>
            </a:r>
          </a:p>
          <a:p>
            <a:pPr>
              <a:lnSpc>
                <a:spcPct val="80000"/>
              </a:lnSpc>
              <a:buFont typeface="Arial"/>
              <a:buChar char="•"/>
            </a:pPr>
            <a:r>
              <a:rPr lang="en-US" sz="2000" dirty="0"/>
              <a:t>FROZEN</a:t>
            </a:r>
          </a:p>
          <a:p>
            <a:pPr lvl="1">
              <a:lnSpc>
                <a:spcPct val="80000"/>
              </a:lnSpc>
              <a:buFont typeface="Arial"/>
              <a:buChar char="•"/>
            </a:pPr>
            <a:r>
              <a:rPr lang="en-US" dirty="0"/>
              <a:t>fraction, repeats (numbers </a:t>
            </a:r>
            <a:r>
              <a:rPr lang="en-US" dirty="0" smtClean="0"/>
              <a:t>for </a:t>
            </a:r>
            <a:r>
              <a:rPr lang="en-US" dirty="0"/>
              <a:t>problem), one, zero, extremes (100), negative </a:t>
            </a:r>
          </a:p>
          <a:p>
            <a:pPr lvl="1">
              <a:lnSpc>
                <a:spcPct val="80000"/>
              </a:lnSpc>
              <a:buFont typeface="Arial"/>
              <a:buChar char="•"/>
            </a:pPr>
            <a:r>
              <a:rPr lang="en-US" dirty="0"/>
              <a:t>Set up scratch paper</a:t>
            </a:r>
          </a:p>
          <a:p>
            <a:pPr lvl="1">
              <a:lnSpc>
                <a:spcPct val="80000"/>
              </a:lnSpc>
              <a:buFont typeface="Arial"/>
              <a:buChar char="•"/>
            </a:pPr>
            <a:r>
              <a:rPr lang="en-US" dirty="0">
                <a:solidFill>
                  <a:srgbClr val="1F497D"/>
                </a:solidFill>
              </a:rPr>
              <a:t>PR 213: Compare</a:t>
            </a:r>
          </a:p>
          <a:p>
            <a:pPr lvl="2">
              <a:lnSpc>
                <a:spcPct val="80000"/>
              </a:lnSpc>
              <a:buFont typeface="Arial"/>
              <a:buChar char="•"/>
            </a:pPr>
            <a:r>
              <a:rPr lang="en-US" sz="2000" dirty="0">
                <a:solidFill>
                  <a:srgbClr val="1F497D"/>
                </a:solidFill>
              </a:rPr>
              <a:t>2x</a:t>
            </a:r>
            <a:r>
              <a:rPr lang="en-US" sz="2000" baseline="30000" dirty="0">
                <a:solidFill>
                  <a:srgbClr val="1F497D"/>
                </a:solidFill>
              </a:rPr>
              <a:t>3</a:t>
            </a:r>
            <a:endParaRPr lang="en-US" sz="2000" dirty="0">
              <a:solidFill>
                <a:srgbClr val="1F497D"/>
              </a:solidFill>
            </a:endParaRPr>
          </a:p>
          <a:p>
            <a:pPr lvl="2">
              <a:lnSpc>
                <a:spcPct val="80000"/>
              </a:lnSpc>
              <a:buFont typeface="Arial"/>
              <a:buChar char="•"/>
            </a:pPr>
            <a:r>
              <a:rPr lang="en-US" sz="2000" dirty="0">
                <a:solidFill>
                  <a:srgbClr val="1F497D"/>
                </a:solidFill>
              </a:rPr>
              <a:t>4x</a:t>
            </a:r>
            <a:r>
              <a:rPr lang="en-US" sz="2000" baseline="30000" dirty="0">
                <a:solidFill>
                  <a:srgbClr val="1F497D"/>
                </a:solidFill>
              </a:rPr>
              <a:t>2</a:t>
            </a:r>
          </a:p>
          <a:p>
            <a:pPr lvl="1">
              <a:lnSpc>
                <a:spcPct val="80000"/>
              </a:lnSpc>
              <a:buFont typeface="Arial"/>
              <a:buChar char="•"/>
            </a:pPr>
            <a:r>
              <a:rPr lang="en-US" dirty="0" smtClean="0">
                <a:solidFill>
                  <a:srgbClr val="77933C"/>
                </a:solidFill>
              </a:rPr>
              <a:t>K </a:t>
            </a:r>
            <a:r>
              <a:rPr lang="en-US" dirty="0">
                <a:solidFill>
                  <a:srgbClr val="77933C"/>
                </a:solidFill>
              </a:rPr>
              <a:t>262 14:  x ≠ 0. Compare</a:t>
            </a:r>
          </a:p>
          <a:p>
            <a:pPr lvl="2">
              <a:lnSpc>
                <a:spcPct val="80000"/>
              </a:lnSpc>
              <a:buFont typeface="Arial"/>
              <a:buChar char="•"/>
            </a:pPr>
            <a:r>
              <a:rPr lang="en-US" sz="2000" dirty="0">
                <a:solidFill>
                  <a:srgbClr val="77933C"/>
                </a:solidFill>
              </a:rPr>
              <a:t>(1/x) + (1/x)</a:t>
            </a:r>
          </a:p>
          <a:p>
            <a:pPr lvl="2">
              <a:lnSpc>
                <a:spcPct val="80000"/>
              </a:lnSpc>
              <a:buFont typeface="Arial"/>
              <a:buChar char="•"/>
            </a:pPr>
            <a:r>
              <a:rPr lang="en-US" sz="2000" dirty="0">
                <a:solidFill>
                  <a:srgbClr val="77933C"/>
                </a:solidFill>
              </a:rPr>
              <a:t>(1/x)(1/x)</a:t>
            </a:r>
          </a:p>
          <a:p>
            <a:pPr lvl="1">
              <a:lnSpc>
                <a:spcPct val="80000"/>
              </a:lnSpc>
              <a:buFont typeface="Arial"/>
              <a:buChar char="•"/>
            </a:pPr>
            <a:r>
              <a:rPr lang="en-US" dirty="0">
                <a:solidFill>
                  <a:srgbClr val="1F497D"/>
                </a:solidFill>
              </a:rPr>
              <a:t>K 290 6: x &gt; 2. Compare</a:t>
            </a:r>
          </a:p>
          <a:p>
            <a:pPr lvl="2">
              <a:lnSpc>
                <a:spcPct val="80000"/>
              </a:lnSpc>
              <a:buFont typeface="Arial"/>
              <a:buChar char="•"/>
            </a:pPr>
            <a:r>
              <a:rPr lang="en-US" sz="2000" dirty="0">
                <a:solidFill>
                  <a:srgbClr val="1F497D"/>
                </a:solidFill>
              </a:rPr>
              <a:t>x</a:t>
            </a:r>
            <a:r>
              <a:rPr lang="en-US" sz="2000" baseline="30000" dirty="0">
                <a:solidFill>
                  <a:srgbClr val="1F497D"/>
                </a:solidFill>
              </a:rPr>
              <a:t>3</a:t>
            </a:r>
            <a:endParaRPr lang="en-US" sz="2000" dirty="0">
              <a:solidFill>
                <a:srgbClr val="1F497D"/>
              </a:solidFill>
            </a:endParaRPr>
          </a:p>
          <a:p>
            <a:pPr lvl="2">
              <a:lnSpc>
                <a:spcPct val="80000"/>
              </a:lnSpc>
              <a:buFont typeface="Arial"/>
              <a:buChar char="•"/>
            </a:pPr>
            <a:r>
              <a:rPr lang="en-US" sz="2000" dirty="0">
                <a:solidFill>
                  <a:srgbClr val="1F497D"/>
                </a:solidFill>
              </a:rPr>
              <a:t>4x</a:t>
            </a:r>
          </a:p>
          <a:p>
            <a:pPr>
              <a:lnSpc>
                <a:spcPct val="80000"/>
              </a:lnSpc>
              <a:buFont typeface="Arial"/>
              <a:buChar char="•"/>
            </a:pPr>
            <a:endParaRPr lang="en-US" sz="2000" dirty="0">
              <a:solidFill>
                <a:srgbClr val="1F497D"/>
              </a:solidFill>
            </a:endParaRPr>
          </a:p>
        </p:txBody>
      </p:sp>
      <p:sp>
        <p:nvSpPr>
          <p:cNvPr id="4" name="Content Placeholder 3"/>
          <p:cNvSpPr>
            <a:spLocks noGrp="1"/>
          </p:cNvSpPr>
          <p:nvPr>
            <p:ph idx="11"/>
          </p:nvPr>
        </p:nvSpPr>
        <p:spPr/>
        <p:txBody>
          <a:bodyPr/>
          <a:lstStyle/>
          <a:p>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2919775319"/>
              </p:ext>
            </p:extLst>
          </p:nvPr>
        </p:nvGraphicFramePr>
        <p:xfrm>
          <a:off x="5493957" y="2843692"/>
          <a:ext cx="2717601" cy="2225040"/>
        </p:xfrm>
        <a:graphic>
          <a:graphicData uri="http://schemas.openxmlformats.org/drawingml/2006/table">
            <a:tbl>
              <a:tblPr firstRow="1" bandRow="1">
                <a:tableStyleId>{5C22544A-7EE6-4342-B048-85BDC9FD1C3A}</a:tableStyleId>
              </a:tblPr>
              <a:tblGrid>
                <a:gridCol w="423031"/>
                <a:gridCol w="1616300"/>
                <a:gridCol w="678270"/>
              </a:tblGrid>
              <a:tr h="370840">
                <a:tc>
                  <a:txBody>
                    <a:bodyPr/>
                    <a:lstStyle/>
                    <a:p>
                      <a:r>
                        <a:rPr lang="en-US" dirty="0" smtClean="0"/>
                        <a:t>A</a:t>
                      </a:r>
                      <a:endParaRPr lang="en-US" dirty="0"/>
                    </a:p>
                  </a:txBody>
                  <a:tcPr/>
                </a:tc>
                <a:tc>
                  <a:txBody>
                    <a:bodyPr/>
                    <a:lstStyle/>
                    <a:p>
                      <a:endParaRPr lang="en-US"/>
                    </a:p>
                  </a:txBody>
                  <a:tcPr/>
                </a:tc>
                <a:tc>
                  <a:txBody>
                    <a:bodyPr/>
                    <a:lstStyle/>
                    <a:p>
                      <a:r>
                        <a:rPr lang="en-US" dirty="0" smtClean="0"/>
                        <a:t>B</a:t>
                      </a:r>
                      <a:endParaRPr lang="en-US" dirty="0"/>
                    </a:p>
                  </a:txBody>
                  <a:tcPr/>
                </a:tc>
              </a:tr>
              <a:tr h="370840">
                <a:tc>
                  <a:txBody>
                    <a:bodyPr/>
                    <a:lstStyle/>
                    <a:p>
                      <a:endParaRPr lang="en-US"/>
                    </a:p>
                  </a:txBody>
                  <a:tcPr/>
                </a:tc>
                <a:tc>
                  <a:txBody>
                    <a:bodyPr/>
                    <a:lstStyle/>
                    <a:p>
                      <a:r>
                        <a:rPr lang="en-US" dirty="0" smtClean="0"/>
                        <a:t>x = 1/2</a:t>
                      </a:r>
                      <a:endParaRPr lang="en-US" dirty="0"/>
                    </a:p>
                  </a:txBody>
                  <a:tcPr/>
                </a:tc>
                <a:tc>
                  <a:txBody>
                    <a:bodyPr/>
                    <a:lstStyle/>
                    <a:p>
                      <a:endParaRPr lang="en-US"/>
                    </a:p>
                  </a:txBody>
                  <a:tcPr/>
                </a:tc>
              </a:tr>
              <a:tr h="370840">
                <a:tc>
                  <a:txBody>
                    <a:bodyPr/>
                    <a:lstStyle/>
                    <a:p>
                      <a:endParaRPr lang="en-US"/>
                    </a:p>
                  </a:txBody>
                  <a:tcPr/>
                </a:tc>
                <a:tc>
                  <a:txBody>
                    <a:bodyPr/>
                    <a:lstStyle/>
                    <a:p>
                      <a:r>
                        <a:rPr lang="en-US" dirty="0" smtClean="0"/>
                        <a:t>x =  1</a:t>
                      </a:r>
                      <a:endParaRPr lang="en-US" dirty="0"/>
                    </a:p>
                  </a:txBody>
                  <a:tcPr/>
                </a:tc>
                <a:tc>
                  <a:txBody>
                    <a:bodyPr/>
                    <a:lstStyle/>
                    <a:p>
                      <a:endParaRPr lang="en-US"/>
                    </a:p>
                  </a:txBody>
                  <a:tcPr/>
                </a:tc>
              </a:tr>
              <a:tr h="370840">
                <a:tc>
                  <a:txBody>
                    <a:bodyPr/>
                    <a:lstStyle/>
                    <a:p>
                      <a:endParaRPr lang="en-US"/>
                    </a:p>
                  </a:txBody>
                  <a:tcPr/>
                </a:tc>
                <a:tc>
                  <a:txBody>
                    <a:bodyPr/>
                    <a:lstStyle/>
                    <a:p>
                      <a:r>
                        <a:rPr lang="en-US" dirty="0" smtClean="0"/>
                        <a:t>x = 0</a:t>
                      </a:r>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x =  -1</a:t>
                      </a:r>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x =  100,000</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58630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 Compare questions: approach 3</a:t>
            </a:r>
            <a:endParaRPr lang="en-US" dirty="0"/>
          </a:p>
        </p:txBody>
      </p:sp>
      <p:sp>
        <p:nvSpPr>
          <p:cNvPr id="3" name="Content Placeholder 2"/>
          <p:cNvSpPr>
            <a:spLocks noGrp="1"/>
          </p:cNvSpPr>
          <p:nvPr>
            <p:ph idx="1"/>
          </p:nvPr>
        </p:nvSpPr>
        <p:spPr/>
        <p:txBody>
          <a:bodyPr/>
          <a:lstStyle/>
          <a:p>
            <a:r>
              <a:rPr lang="en-US" dirty="0"/>
              <a:t>Reason</a:t>
            </a:r>
          </a:p>
          <a:p>
            <a:pPr lvl="1"/>
            <a:r>
              <a:rPr lang="en-US" dirty="0"/>
              <a:t>Sometimes you just have to think about it. You waste time setting up fancy equations</a:t>
            </a:r>
          </a:p>
          <a:p>
            <a:pPr lvl="1"/>
            <a:r>
              <a:rPr lang="en-US" dirty="0">
                <a:solidFill>
                  <a:srgbClr val="1F497D"/>
                </a:solidFill>
              </a:rPr>
              <a:t>K 263 20: In a three-digit positive integer y, the hundreds digit is three times the units digit. Compare</a:t>
            </a:r>
          </a:p>
          <a:p>
            <a:pPr lvl="2"/>
            <a:r>
              <a:rPr lang="en-US" dirty="0">
                <a:solidFill>
                  <a:srgbClr val="1F497D"/>
                </a:solidFill>
              </a:rPr>
              <a:t>The units digits of y</a:t>
            </a:r>
          </a:p>
          <a:p>
            <a:pPr lvl="2"/>
            <a:r>
              <a:rPr lang="en-US" dirty="0">
                <a:solidFill>
                  <a:srgbClr val="1F497D"/>
                </a:solidFill>
              </a:rPr>
              <a:t>4</a:t>
            </a:r>
          </a:p>
          <a:p>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819166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Look at answers</a:t>
            </a:r>
            <a:endParaRPr lang="en-US" dirty="0"/>
          </a:p>
        </p:txBody>
      </p:sp>
      <p:sp>
        <p:nvSpPr>
          <p:cNvPr id="3" name="Content Placeholder 2"/>
          <p:cNvSpPr>
            <a:spLocks noGrp="1"/>
          </p:cNvSpPr>
          <p:nvPr>
            <p:ph idx="1"/>
          </p:nvPr>
        </p:nvSpPr>
        <p:spPr>
          <a:xfrm>
            <a:off x="457200" y="1676401"/>
            <a:ext cx="8229600" cy="4419599"/>
          </a:xfrm>
        </p:spPr>
        <p:txBody>
          <a:bodyPr/>
          <a:lstStyle/>
          <a:p>
            <a:r>
              <a:rPr lang="en-US" sz="2000" dirty="0" smtClean="0"/>
              <a:t>Plug in or evaluate answer choices (b and d)</a:t>
            </a:r>
          </a:p>
          <a:p>
            <a:pPr lvl="1"/>
            <a:r>
              <a:rPr lang="en-US" dirty="0">
                <a:solidFill>
                  <a:schemeClr val="tx2"/>
                </a:solidFill>
              </a:rPr>
              <a:t>PR 208: An office supply store sells paper clips that cost 14 cents and paper clips that cost 16 cents. If a customer purchased 85 paper clips from this store at a total cost of $13.10, how many 14-cent paper clips did the customer purchase?</a:t>
            </a:r>
          </a:p>
          <a:p>
            <a:pPr lvl="2"/>
            <a:r>
              <a:rPr lang="en-US" sz="2000" dirty="0">
                <a:solidFill>
                  <a:schemeClr val="tx2"/>
                </a:solidFill>
              </a:rPr>
              <a:t>16</a:t>
            </a:r>
          </a:p>
          <a:p>
            <a:pPr lvl="2"/>
            <a:r>
              <a:rPr lang="en-US" sz="2000" dirty="0">
                <a:solidFill>
                  <a:schemeClr val="tx2"/>
                </a:solidFill>
              </a:rPr>
              <a:t>25</a:t>
            </a:r>
          </a:p>
          <a:p>
            <a:pPr lvl="2"/>
            <a:r>
              <a:rPr lang="en-US" sz="2000" dirty="0">
                <a:solidFill>
                  <a:schemeClr val="tx2"/>
                </a:solidFill>
              </a:rPr>
              <a:t>30</a:t>
            </a:r>
          </a:p>
          <a:p>
            <a:pPr lvl="2"/>
            <a:r>
              <a:rPr lang="en-US" sz="2000" dirty="0">
                <a:solidFill>
                  <a:schemeClr val="tx2"/>
                </a:solidFill>
              </a:rPr>
              <a:t>35</a:t>
            </a:r>
          </a:p>
          <a:p>
            <a:pPr lvl="2"/>
            <a:r>
              <a:rPr lang="en-US" sz="2000" dirty="0" smtClean="0">
                <a:solidFill>
                  <a:schemeClr val="tx2"/>
                </a:solidFill>
              </a:rPr>
              <a:t>65</a:t>
            </a:r>
          </a:p>
          <a:p>
            <a:pPr lvl="1"/>
            <a:endParaRPr lang="en-US" dirty="0" smtClean="0"/>
          </a:p>
        </p:txBody>
      </p:sp>
      <p:sp>
        <p:nvSpPr>
          <p:cNvPr id="4" name="Content Placeholder 3"/>
          <p:cNvSpPr>
            <a:spLocks noGrp="1"/>
          </p:cNvSpPr>
          <p:nvPr>
            <p:ph idx="11"/>
          </p:nvPr>
        </p:nvSpPr>
        <p:spPr/>
        <p:txBody>
          <a:bodyPr/>
          <a:lstStyle/>
          <a:p>
            <a:endParaRPr lang="en-US" dirty="0"/>
          </a:p>
        </p:txBody>
      </p:sp>
    </p:spTree>
    <p:extLst>
      <p:ext uri="{BB962C8B-B14F-4D97-AF65-F5344CB8AC3E}">
        <p14:creationId xmlns:p14="http://schemas.microsoft.com/office/powerpoint/2010/main" val="4218251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fractions</a:t>
            </a:r>
            <a:endParaRPr lang="en-US" dirty="0"/>
          </a:p>
        </p:txBody>
      </p:sp>
      <p:sp>
        <p:nvSpPr>
          <p:cNvPr id="3" name="Content Placeholder 2"/>
          <p:cNvSpPr>
            <a:spLocks noGrp="1"/>
          </p:cNvSpPr>
          <p:nvPr>
            <p:ph idx="1"/>
          </p:nvPr>
        </p:nvSpPr>
        <p:spPr>
          <a:xfrm>
            <a:off x="457200" y="1092201"/>
            <a:ext cx="8229600" cy="4419599"/>
          </a:xfrm>
        </p:spPr>
        <p:txBody>
          <a:bodyPr/>
          <a:lstStyle/>
          <a:p>
            <a:r>
              <a:rPr lang="en-US" sz="2000" dirty="0" smtClean="0"/>
              <a:t>Interesting tip</a:t>
            </a:r>
          </a:p>
          <a:p>
            <a:pPr lvl="1"/>
            <a:r>
              <a:rPr lang="en-US" dirty="0" smtClean="0"/>
              <a:t>Comparing fractions: Bowtie method</a:t>
            </a:r>
          </a:p>
          <a:p>
            <a:pPr lvl="1"/>
            <a:r>
              <a:rPr lang="en-US" dirty="0" smtClean="0"/>
              <a:t>3/7 and 7/12</a:t>
            </a:r>
          </a:p>
          <a:p>
            <a:pPr lvl="1"/>
            <a:r>
              <a:rPr lang="en-US" dirty="0" smtClean="0">
                <a:solidFill>
                  <a:srgbClr val="1F497D"/>
                </a:solidFill>
              </a:rPr>
              <a:t>PR 225: Which of the following statements is true?</a:t>
            </a:r>
          </a:p>
          <a:p>
            <a:pPr lvl="2"/>
            <a:r>
              <a:rPr lang="en-US" sz="2000" dirty="0" smtClean="0">
                <a:solidFill>
                  <a:srgbClr val="1F497D"/>
                </a:solidFill>
              </a:rPr>
              <a:t>(3/8) &gt; (2/9) &gt; (4/11)</a:t>
            </a:r>
          </a:p>
          <a:p>
            <a:pPr lvl="2"/>
            <a:r>
              <a:rPr lang="en-US" sz="2000" dirty="0" smtClean="0">
                <a:solidFill>
                  <a:srgbClr val="1F497D"/>
                </a:solidFill>
              </a:rPr>
              <a:t>(2/5) </a:t>
            </a:r>
            <a:r>
              <a:rPr lang="en-US" sz="2000" dirty="0">
                <a:solidFill>
                  <a:srgbClr val="1F497D"/>
                </a:solidFill>
              </a:rPr>
              <a:t>&gt; </a:t>
            </a:r>
            <a:r>
              <a:rPr lang="en-US" sz="2000" dirty="0" smtClean="0">
                <a:solidFill>
                  <a:srgbClr val="1F497D"/>
                </a:solidFill>
              </a:rPr>
              <a:t>(3/7) </a:t>
            </a:r>
            <a:r>
              <a:rPr lang="en-US" sz="2000" dirty="0">
                <a:solidFill>
                  <a:srgbClr val="1F497D"/>
                </a:solidFill>
              </a:rPr>
              <a:t>&gt; (4/</a:t>
            </a:r>
            <a:r>
              <a:rPr lang="en-US" sz="2000" dirty="0" smtClean="0">
                <a:solidFill>
                  <a:srgbClr val="1F497D"/>
                </a:solidFill>
              </a:rPr>
              <a:t>13)</a:t>
            </a:r>
            <a:endParaRPr lang="en-US" sz="2000" dirty="0">
              <a:solidFill>
                <a:srgbClr val="1F497D"/>
              </a:solidFill>
            </a:endParaRPr>
          </a:p>
          <a:p>
            <a:pPr lvl="2"/>
            <a:r>
              <a:rPr lang="en-US" sz="2000" dirty="0" smtClean="0">
                <a:solidFill>
                  <a:srgbClr val="1F497D"/>
                </a:solidFill>
              </a:rPr>
              <a:t>(4/13) </a:t>
            </a:r>
            <a:r>
              <a:rPr lang="en-US" sz="2000" dirty="0">
                <a:solidFill>
                  <a:srgbClr val="1F497D"/>
                </a:solidFill>
              </a:rPr>
              <a:t>&gt; (2</a:t>
            </a:r>
            <a:r>
              <a:rPr lang="en-US" sz="2000" dirty="0" smtClean="0">
                <a:solidFill>
                  <a:srgbClr val="1F497D"/>
                </a:solidFill>
              </a:rPr>
              <a:t>/5) </a:t>
            </a:r>
            <a:r>
              <a:rPr lang="en-US" sz="2000" dirty="0">
                <a:solidFill>
                  <a:srgbClr val="1F497D"/>
                </a:solidFill>
              </a:rPr>
              <a:t>&gt; </a:t>
            </a:r>
            <a:r>
              <a:rPr lang="en-US" sz="2000" dirty="0" smtClean="0">
                <a:solidFill>
                  <a:srgbClr val="1F497D"/>
                </a:solidFill>
              </a:rPr>
              <a:t>(3/7)</a:t>
            </a:r>
            <a:endParaRPr lang="en-US" sz="2000" dirty="0">
              <a:solidFill>
                <a:srgbClr val="1F497D"/>
              </a:solidFill>
            </a:endParaRPr>
          </a:p>
          <a:p>
            <a:pPr lvl="2"/>
            <a:r>
              <a:rPr lang="en-US" sz="2000" dirty="0">
                <a:solidFill>
                  <a:srgbClr val="1F497D"/>
                </a:solidFill>
              </a:rPr>
              <a:t>(3</a:t>
            </a:r>
            <a:r>
              <a:rPr lang="en-US" sz="2000" dirty="0" smtClean="0">
                <a:solidFill>
                  <a:srgbClr val="1F497D"/>
                </a:solidFill>
              </a:rPr>
              <a:t>/7) </a:t>
            </a:r>
            <a:r>
              <a:rPr lang="en-US" sz="2000" dirty="0">
                <a:solidFill>
                  <a:srgbClr val="1F497D"/>
                </a:solidFill>
              </a:rPr>
              <a:t>&gt; </a:t>
            </a:r>
            <a:r>
              <a:rPr lang="en-US" sz="2000" dirty="0" smtClean="0">
                <a:solidFill>
                  <a:srgbClr val="1F497D"/>
                </a:solidFill>
              </a:rPr>
              <a:t>(3/8) </a:t>
            </a:r>
            <a:r>
              <a:rPr lang="en-US" sz="2000" dirty="0">
                <a:solidFill>
                  <a:srgbClr val="1F497D"/>
                </a:solidFill>
              </a:rPr>
              <a:t>&gt; </a:t>
            </a:r>
            <a:r>
              <a:rPr lang="en-US" sz="2000" dirty="0" smtClean="0">
                <a:solidFill>
                  <a:srgbClr val="1F497D"/>
                </a:solidFill>
              </a:rPr>
              <a:t>(2/5)</a:t>
            </a:r>
            <a:endParaRPr lang="en-US" sz="2000" dirty="0">
              <a:solidFill>
                <a:srgbClr val="1F497D"/>
              </a:solidFill>
            </a:endParaRPr>
          </a:p>
          <a:p>
            <a:pPr lvl="2"/>
            <a:r>
              <a:rPr lang="en-US" sz="2000" dirty="0" smtClean="0">
                <a:solidFill>
                  <a:srgbClr val="1F497D"/>
                </a:solidFill>
              </a:rPr>
              <a:t>(2/9) </a:t>
            </a:r>
            <a:r>
              <a:rPr lang="en-US" sz="2000" dirty="0">
                <a:solidFill>
                  <a:srgbClr val="1F497D"/>
                </a:solidFill>
              </a:rPr>
              <a:t>&gt; </a:t>
            </a:r>
            <a:r>
              <a:rPr lang="en-US" sz="2000" dirty="0" smtClean="0">
                <a:solidFill>
                  <a:srgbClr val="1F497D"/>
                </a:solidFill>
              </a:rPr>
              <a:t>(3/7) </a:t>
            </a:r>
            <a:r>
              <a:rPr lang="en-US" sz="2000" dirty="0">
                <a:solidFill>
                  <a:srgbClr val="1F497D"/>
                </a:solidFill>
              </a:rPr>
              <a:t>&gt; </a:t>
            </a:r>
            <a:r>
              <a:rPr lang="en-US" sz="2000" dirty="0" smtClean="0">
                <a:solidFill>
                  <a:srgbClr val="1F497D"/>
                </a:solidFill>
              </a:rPr>
              <a:t>(3/8)</a:t>
            </a:r>
          </a:p>
          <a:p>
            <a:pPr lvl="1"/>
            <a:r>
              <a:rPr lang="en-US" dirty="0" smtClean="0">
                <a:solidFill>
                  <a:srgbClr val="77933C"/>
                </a:solidFill>
              </a:rPr>
              <a:t>K 289 2: x &gt; 0. Compare</a:t>
            </a:r>
          </a:p>
          <a:p>
            <a:pPr lvl="2"/>
            <a:r>
              <a:rPr lang="en-US" sz="2000" dirty="0" smtClean="0">
                <a:solidFill>
                  <a:srgbClr val="77933C"/>
                </a:solidFill>
              </a:rPr>
              <a:t>(x+1)/x</a:t>
            </a:r>
          </a:p>
          <a:p>
            <a:pPr lvl="2"/>
            <a:r>
              <a:rPr lang="en-US" sz="2000" dirty="0" smtClean="0">
                <a:solidFill>
                  <a:srgbClr val="77933C"/>
                </a:solidFill>
              </a:rPr>
              <a:t>x/(x+1)</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71662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Overall review questions:</a:t>
            </a:r>
            <a:endParaRPr lang="en-US" dirty="0"/>
          </a:p>
        </p:txBody>
      </p:sp>
      <p:sp>
        <p:nvSpPr>
          <p:cNvPr id="3" name="Subtitle 2"/>
          <p:cNvSpPr>
            <a:spLocks noGrp="1"/>
          </p:cNvSpPr>
          <p:nvPr>
            <p:ph idx="1"/>
          </p:nvPr>
        </p:nvSpPr>
        <p:spPr>
          <a:xfrm>
            <a:off x="457200" y="1548955"/>
            <a:ext cx="8229600" cy="3932963"/>
          </a:xfrm>
        </p:spPr>
        <p:txBody>
          <a:bodyPr/>
          <a:lstStyle/>
          <a:p>
            <a:pPr>
              <a:lnSpc>
                <a:spcPct val="70000"/>
              </a:lnSpc>
              <a:buFont typeface="Arial"/>
              <a:buChar char="•"/>
            </a:pPr>
            <a:r>
              <a:rPr lang="en-US" sz="2000" dirty="0" smtClean="0">
                <a:solidFill>
                  <a:srgbClr val="77933C"/>
                </a:solidFill>
              </a:rPr>
              <a:t>K 229 1: Compare</a:t>
            </a:r>
          </a:p>
          <a:p>
            <a:pPr lvl="1">
              <a:lnSpc>
                <a:spcPct val="70000"/>
              </a:lnSpc>
              <a:buFont typeface="Arial"/>
              <a:buChar char="•"/>
            </a:pPr>
            <a:r>
              <a:rPr lang="en-US" dirty="0" smtClean="0">
                <a:solidFill>
                  <a:srgbClr val="77933C"/>
                </a:solidFill>
              </a:rPr>
              <a:t>x</a:t>
            </a:r>
            <a:r>
              <a:rPr lang="en-US" baseline="30000" dirty="0" smtClean="0">
                <a:solidFill>
                  <a:srgbClr val="77933C"/>
                </a:solidFill>
              </a:rPr>
              <a:t>2</a:t>
            </a:r>
            <a:r>
              <a:rPr lang="en-US" dirty="0" smtClean="0">
                <a:solidFill>
                  <a:srgbClr val="77933C"/>
                </a:solidFill>
              </a:rPr>
              <a:t> + 2x -2</a:t>
            </a:r>
          </a:p>
          <a:p>
            <a:pPr lvl="1">
              <a:lnSpc>
                <a:spcPct val="70000"/>
              </a:lnSpc>
              <a:buFont typeface="Arial"/>
              <a:buChar char="•"/>
            </a:pPr>
            <a:r>
              <a:rPr lang="en-US" dirty="0">
                <a:solidFill>
                  <a:srgbClr val="77933C"/>
                </a:solidFill>
              </a:rPr>
              <a:t>x</a:t>
            </a:r>
            <a:r>
              <a:rPr lang="en-US" baseline="30000" dirty="0">
                <a:solidFill>
                  <a:srgbClr val="77933C"/>
                </a:solidFill>
              </a:rPr>
              <a:t>2</a:t>
            </a:r>
            <a:r>
              <a:rPr lang="en-US" dirty="0">
                <a:solidFill>
                  <a:srgbClr val="77933C"/>
                </a:solidFill>
              </a:rPr>
              <a:t> + 2x </a:t>
            </a:r>
            <a:r>
              <a:rPr lang="en-US" dirty="0" smtClean="0">
                <a:solidFill>
                  <a:srgbClr val="77933C"/>
                </a:solidFill>
              </a:rPr>
              <a:t>-</a:t>
            </a:r>
            <a:r>
              <a:rPr lang="en-US" dirty="0">
                <a:solidFill>
                  <a:srgbClr val="77933C"/>
                </a:solidFill>
              </a:rPr>
              <a:t>1</a:t>
            </a:r>
            <a:endParaRPr lang="en-US" dirty="0" smtClean="0">
              <a:solidFill>
                <a:srgbClr val="77933C"/>
              </a:solidFill>
            </a:endParaRPr>
          </a:p>
          <a:p>
            <a:pPr>
              <a:lnSpc>
                <a:spcPct val="70000"/>
              </a:lnSpc>
              <a:buFont typeface="Arial"/>
              <a:buChar char="•"/>
            </a:pPr>
            <a:r>
              <a:rPr lang="en-US" sz="2000" dirty="0" smtClean="0">
                <a:solidFill>
                  <a:srgbClr val="77933C"/>
                </a:solidFill>
              </a:rPr>
              <a:t>K 238: When n is divided by 14, the remainder is 10. What is the remainder when n is divided by 7?</a:t>
            </a:r>
          </a:p>
          <a:p>
            <a:pPr lvl="1">
              <a:lnSpc>
                <a:spcPct val="70000"/>
              </a:lnSpc>
              <a:buFont typeface="Arial"/>
              <a:buChar char="•"/>
            </a:pPr>
            <a:r>
              <a:rPr lang="en-US" dirty="0" smtClean="0">
                <a:solidFill>
                  <a:srgbClr val="77933C"/>
                </a:solidFill>
              </a:rPr>
              <a:t>2</a:t>
            </a:r>
          </a:p>
          <a:p>
            <a:pPr lvl="1">
              <a:lnSpc>
                <a:spcPct val="70000"/>
              </a:lnSpc>
              <a:buFont typeface="Arial"/>
              <a:buChar char="•"/>
            </a:pPr>
            <a:r>
              <a:rPr lang="en-US" dirty="0" smtClean="0">
                <a:solidFill>
                  <a:srgbClr val="77933C"/>
                </a:solidFill>
              </a:rPr>
              <a:t>3</a:t>
            </a:r>
          </a:p>
          <a:p>
            <a:pPr lvl="1">
              <a:lnSpc>
                <a:spcPct val="70000"/>
              </a:lnSpc>
              <a:buFont typeface="Arial"/>
              <a:buChar char="•"/>
            </a:pPr>
            <a:r>
              <a:rPr lang="en-US" dirty="0" smtClean="0">
                <a:solidFill>
                  <a:srgbClr val="77933C"/>
                </a:solidFill>
              </a:rPr>
              <a:t>4</a:t>
            </a:r>
          </a:p>
          <a:p>
            <a:pPr lvl="1">
              <a:lnSpc>
                <a:spcPct val="70000"/>
              </a:lnSpc>
              <a:buFont typeface="Arial"/>
              <a:buChar char="•"/>
            </a:pPr>
            <a:r>
              <a:rPr lang="en-US" dirty="0" smtClean="0">
                <a:solidFill>
                  <a:srgbClr val="77933C"/>
                </a:solidFill>
              </a:rPr>
              <a:t>5</a:t>
            </a:r>
          </a:p>
          <a:p>
            <a:pPr lvl="1">
              <a:lnSpc>
                <a:spcPct val="70000"/>
              </a:lnSpc>
              <a:buFont typeface="Arial"/>
              <a:buChar char="•"/>
            </a:pPr>
            <a:r>
              <a:rPr lang="en-US" dirty="0">
                <a:solidFill>
                  <a:srgbClr val="77933C"/>
                </a:solidFill>
              </a:rPr>
              <a:t>6</a:t>
            </a:r>
            <a:endParaRPr lang="en-US" dirty="0" smtClean="0">
              <a:solidFill>
                <a:srgbClr val="77933C"/>
              </a:solidFill>
            </a:endParaRPr>
          </a:p>
          <a:p>
            <a:pPr>
              <a:lnSpc>
                <a:spcPct val="70000"/>
              </a:lnSpc>
              <a:buFont typeface="Arial"/>
              <a:buChar char="•"/>
            </a:pPr>
            <a:r>
              <a:rPr lang="en-US" sz="2000" dirty="0" smtClean="0">
                <a:solidFill>
                  <a:srgbClr val="77933C"/>
                </a:solidFill>
              </a:rPr>
              <a:t>K 262 16: 4x – 5y = 10   and      -3x + 6y = 22. Compare</a:t>
            </a:r>
          </a:p>
          <a:p>
            <a:pPr lvl="1">
              <a:lnSpc>
                <a:spcPct val="70000"/>
              </a:lnSpc>
              <a:buFont typeface="Arial"/>
              <a:buChar char="•"/>
            </a:pPr>
            <a:r>
              <a:rPr lang="en-US" dirty="0" smtClean="0">
                <a:solidFill>
                  <a:srgbClr val="77933C"/>
                </a:solidFill>
              </a:rPr>
              <a:t>33</a:t>
            </a:r>
          </a:p>
          <a:p>
            <a:pPr lvl="1">
              <a:lnSpc>
                <a:spcPct val="70000"/>
              </a:lnSpc>
              <a:buFont typeface="Arial"/>
              <a:buChar char="•"/>
            </a:pPr>
            <a:r>
              <a:rPr lang="en-US" dirty="0" smtClean="0">
                <a:solidFill>
                  <a:srgbClr val="77933C"/>
                </a:solidFill>
              </a:rPr>
              <a:t>x + y</a:t>
            </a:r>
          </a:p>
          <a:p>
            <a:pPr>
              <a:lnSpc>
                <a:spcPct val="70000"/>
              </a:lnSpc>
              <a:buFont typeface="Arial"/>
              <a:buChar char="•"/>
            </a:pPr>
            <a:r>
              <a:rPr lang="en-US" sz="2000" dirty="0" smtClean="0">
                <a:solidFill>
                  <a:srgbClr val="77933C"/>
                </a:solidFill>
              </a:rPr>
              <a:t>K 225: w &gt; x &gt; 0 &gt; y &gt; z. Compare</a:t>
            </a:r>
          </a:p>
          <a:p>
            <a:pPr lvl="1">
              <a:lnSpc>
                <a:spcPct val="70000"/>
              </a:lnSpc>
              <a:buFont typeface="Arial"/>
              <a:buChar char="•"/>
            </a:pPr>
            <a:r>
              <a:rPr lang="en-US" dirty="0" smtClean="0">
                <a:solidFill>
                  <a:srgbClr val="77933C"/>
                </a:solidFill>
              </a:rPr>
              <a:t>w + y</a:t>
            </a:r>
          </a:p>
          <a:p>
            <a:pPr lvl="1">
              <a:lnSpc>
                <a:spcPct val="70000"/>
              </a:lnSpc>
              <a:buFont typeface="Arial"/>
              <a:buChar char="•"/>
            </a:pPr>
            <a:r>
              <a:rPr lang="en-US" dirty="0" smtClean="0">
                <a:solidFill>
                  <a:srgbClr val="77933C"/>
                </a:solidFill>
              </a:rPr>
              <a:t>x + z</a:t>
            </a:r>
            <a:endParaRPr lang="en-US" dirty="0">
              <a:solidFill>
                <a:srgbClr val="77933C"/>
              </a:solidFill>
            </a:endParaRPr>
          </a:p>
        </p:txBody>
      </p:sp>
      <p:sp>
        <p:nvSpPr>
          <p:cNvPr id="5" name="Content Placeholder 4"/>
          <p:cNvSpPr>
            <a:spLocks noGrp="1"/>
          </p:cNvSpPr>
          <p:nvPr>
            <p:ph idx="11"/>
          </p:nvPr>
        </p:nvSpPr>
        <p:spPr/>
        <p:txBody>
          <a:bodyPr/>
          <a:lstStyle/>
          <a:p>
            <a:endParaRPr lang="en-US"/>
          </a:p>
        </p:txBody>
      </p:sp>
    </p:spTree>
    <p:extLst>
      <p:ext uri="{BB962C8B-B14F-4D97-AF65-F5344CB8AC3E}">
        <p14:creationId xmlns:p14="http://schemas.microsoft.com/office/powerpoint/2010/main" val="1544833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review questions:</a:t>
            </a:r>
          </a:p>
        </p:txBody>
      </p:sp>
      <p:sp>
        <p:nvSpPr>
          <p:cNvPr id="3" name="Content Placeholder 2"/>
          <p:cNvSpPr>
            <a:spLocks noGrp="1"/>
          </p:cNvSpPr>
          <p:nvPr>
            <p:ph idx="1"/>
          </p:nvPr>
        </p:nvSpPr>
        <p:spPr>
          <a:xfrm>
            <a:off x="457200" y="1080247"/>
            <a:ext cx="8229600" cy="4419599"/>
          </a:xfrm>
        </p:spPr>
        <p:txBody>
          <a:bodyPr/>
          <a:lstStyle/>
          <a:p>
            <a:pPr>
              <a:lnSpc>
                <a:spcPct val="80000"/>
              </a:lnSpc>
              <a:buFont typeface="Arial"/>
              <a:buChar char="•"/>
            </a:pPr>
            <a:r>
              <a:rPr lang="en-US" sz="2000" dirty="0">
                <a:solidFill>
                  <a:schemeClr val="accent3">
                    <a:lumMod val="75000"/>
                  </a:schemeClr>
                </a:solidFill>
              </a:rPr>
              <a:t>PR 215 7: When the integer </a:t>
            </a:r>
            <a:r>
              <a:rPr lang="en-US" sz="2000" i="1" dirty="0">
                <a:solidFill>
                  <a:schemeClr val="accent3">
                    <a:lumMod val="75000"/>
                  </a:schemeClr>
                </a:solidFill>
              </a:rPr>
              <a:t>a</a:t>
            </a:r>
            <a:r>
              <a:rPr lang="en-US" sz="2000" dirty="0">
                <a:solidFill>
                  <a:schemeClr val="accent3">
                    <a:lumMod val="75000"/>
                  </a:schemeClr>
                </a:solidFill>
              </a:rPr>
              <a:t> is multiplied by 3, the result is 4 less than 6 times the integer </a:t>
            </a:r>
            <a:r>
              <a:rPr lang="en-US" sz="2000" i="1" dirty="0">
                <a:solidFill>
                  <a:schemeClr val="accent3">
                    <a:lumMod val="75000"/>
                  </a:schemeClr>
                </a:solidFill>
              </a:rPr>
              <a:t>b</a:t>
            </a:r>
            <a:r>
              <a:rPr lang="en-US" sz="2000" dirty="0">
                <a:solidFill>
                  <a:schemeClr val="accent3">
                    <a:lumMod val="75000"/>
                  </a:schemeClr>
                </a:solidFill>
              </a:rPr>
              <a:t>. Therefore, what is </a:t>
            </a:r>
            <a:r>
              <a:rPr lang="en-US" sz="2000" i="1" dirty="0">
                <a:solidFill>
                  <a:schemeClr val="accent3">
                    <a:lumMod val="75000"/>
                  </a:schemeClr>
                </a:solidFill>
              </a:rPr>
              <a:t>a – 2b</a:t>
            </a:r>
            <a:r>
              <a:rPr lang="en-US" sz="2000" dirty="0">
                <a:solidFill>
                  <a:schemeClr val="accent3">
                    <a:lumMod val="75000"/>
                  </a:schemeClr>
                </a:solidFill>
              </a:rPr>
              <a:t>?</a:t>
            </a:r>
          </a:p>
          <a:p>
            <a:pPr lvl="1">
              <a:lnSpc>
                <a:spcPct val="80000"/>
              </a:lnSpc>
              <a:buFont typeface="Arial"/>
              <a:buChar char="•"/>
            </a:pPr>
            <a:r>
              <a:rPr lang="en-US" dirty="0">
                <a:solidFill>
                  <a:schemeClr val="accent3">
                    <a:lumMod val="75000"/>
                  </a:schemeClr>
                </a:solidFill>
              </a:rPr>
              <a:t>-12</a:t>
            </a:r>
          </a:p>
          <a:p>
            <a:pPr lvl="1">
              <a:lnSpc>
                <a:spcPct val="80000"/>
              </a:lnSpc>
              <a:buFont typeface="Arial"/>
              <a:buChar char="•"/>
            </a:pPr>
            <a:r>
              <a:rPr lang="en-US" dirty="0">
                <a:solidFill>
                  <a:schemeClr val="accent3">
                    <a:lumMod val="75000"/>
                  </a:schemeClr>
                </a:solidFill>
              </a:rPr>
              <a:t>-4/3</a:t>
            </a:r>
          </a:p>
          <a:p>
            <a:pPr lvl="1">
              <a:lnSpc>
                <a:spcPct val="80000"/>
              </a:lnSpc>
              <a:buFont typeface="Arial"/>
              <a:buChar char="•"/>
            </a:pPr>
            <a:r>
              <a:rPr lang="en-US" dirty="0">
                <a:solidFill>
                  <a:schemeClr val="accent3">
                    <a:lumMod val="75000"/>
                  </a:schemeClr>
                </a:solidFill>
              </a:rPr>
              <a:t>-3/4</a:t>
            </a:r>
          </a:p>
          <a:p>
            <a:pPr lvl="1">
              <a:lnSpc>
                <a:spcPct val="80000"/>
              </a:lnSpc>
              <a:buFont typeface="Arial"/>
              <a:buChar char="•"/>
            </a:pPr>
            <a:r>
              <a:rPr lang="en-US" dirty="0">
                <a:solidFill>
                  <a:schemeClr val="accent3">
                    <a:lumMod val="75000"/>
                  </a:schemeClr>
                </a:solidFill>
              </a:rPr>
              <a:t>4/3</a:t>
            </a:r>
          </a:p>
          <a:p>
            <a:pPr lvl="1">
              <a:lnSpc>
                <a:spcPct val="80000"/>
              </a:lnSpc>
              <a:buFont typeface="Arial"/>
              <a:buChar char="•"/>
            </a:pPr>
            <a:r>
              <a:rPr lang="en-US" dirty="0" smtClean="0">
                <a:solidFill>
                  <a:schemeClr val="accent3">
                    <a:lumMod val="75000"/>
                  </a:schemeClr>
                </a:solidFill>
              </a:rPr>
              <a:t>12</a:t>
            </a:r>
          </a:p>
          <a:p>
            <a:pPr>
              <a:lnSpc>
                <a:spcPct val="80000"/>
              </a:lnSpc>
              <a:buFont typeface="Arial"/>
              <a:buChar char="•"/>
            </a:pPr>
            <a:r>
              <a:rPr lang="en-US" sz="2000" dirty="0">
                <a:solidFill>
                  <a:schemeClr val="accent3">
                    <a:lumMod val="75000"/>
                  </a:schemeClr>
                </a:solidFill>
              </a:rPr>
              <a:t>PR 215 1: If a prime number, p, is squared and the result is added to the next prime number greater than p, which of the following could be the resulting sum? Indicate all possible values?</a:t>
            </a:r>
          </a:p>
          <a:p>
            <a:pPr lvl="1">
              <a:lnSpc>
                <a:spcPct val="80000"/>
              </a:lnSpc>
              <a:buFont typeface="Arial"/>
              <a:buChar char="•"/>
            </a:pPr>
            <a:r>
              <a:rPr lang="en-US" dirty="0">
                <a:solidFill>
                  <a:schemeClr val="accent3">
                    <a:lumMod val="75000"/>
                  </a:schemeClr>
                </a:solidFill>
              </a:rPr>
              <a:t>3</a:t>
            </a:r>
          </a:p>
          <a:p>
            <a:pPr lvl="1">
              <a:lnSpc>
                <a:spcPct val="80000"/>
              </a:lnSpc>
              <a:buFont typeface="Arial"/>
              <a:buChar char="•"/>
            </a:pPr>
            <a:r>
              <a:rPr lang="en-US" dirty="0">
                <a:solidFill>
                  <a:schemeClr val="accent3">
                    <a:lumMod val="75000"/>
                  </a:schemeClr>
                </a:solidFill>
              </a:rPr>
              <a:t>4</a:t>
            </a:r>
          </a:p>
          <a:p>
            <a:pPr lvl="1">
              <a:lnSpc>
                <a:spcPct val="80000"/>
              </a:lnSpc>
              <a:buFont typeface="Arial"/>
              <a:buChar char="•"/>
            </a:pPr>
            <a:r>
              <a:rPr lang="en-US" dirty="0">
                <a:solidFill>
                  <a:schemeClr val="accent3">
                    <a:lumMod val="75000"/>
                  </a:schemeClr>
                </a:solidFill>
              </a:rPr>
              <a:t>7</a:t>
            </a:r>
          </a:p>
          <a:p>
            <a:pPr lvl="1">
              <a:lnSpc>
                <a:spcPct val="80000"/>
              </a:lnSpc>
              <a:buFont typeface="Arial"/>
              <a:buChar char="•"/>
            </a:pPr>
            <a:r>
              <a:rPr lang="en-US" dirty="0">
                <a:solidFill>
                  <a:schemeClr val="accent3">
                    <a:lumMod val="75000"/>
                  </a:schemeClr>
                </a:solidFill>
              </a:rPr>
              <a:t>14</a:t>
            </a:r>
          </a:p>
          <a:p>
            <a:pPr lvl="1">
              <a:lnSpc>
                <a:spcPct val="80000"/>
              </a:lnSpc>
              <a:buFont typeface="Arial"/>
              <a:buChar char="•"/>
            </a:pPr>
            <a:r>
              <a:rPr lang="en-US" dirty="0">
                <a:solidFill>
                  <a:schemeClr val="accent3">
                    <a:lumMod val="75000"/>
                  </a:schemeClr>
                </a:solidFill>
              </a:rPr>
              <a:t>58</a:t>
            </a:r>
          </a:p>
          <a:p>
            <a:pPr lvl="1">
              <a:lnSpc>
                <a:spcPct val="80000"/>
              </a:lnSpc>
              <a:buFont typeface="Arial"/>
              <a:buChar char="•"/>
            </a:pPr>
            <a:r>
              <a:rPr lang="en-US" dirty="0">
                <a:solidFill>
                  <a:schemeClr val="accent3">
                    <a:lumMod val="75000"/>
                  </a:schemeClr>
                </a:solidFill>
              </a:rPr>
              <a:t>60</a:t>
            </a:r>
          </a:p>
          <a:p>
            <a:pPr lvl="1">
              <a:lnSpc>
                <a:spcPct val="80000"/>
              </a:lnSpc>
              <a:buFont typeface="Arial"/>
              <a:buChar char="•"/>
            </a:pPr>
            <a:r>
              <a:rPr lang="en-US" dirty="0">
                <a:solidFill>
                  <a:schemeClr val="accent3">
                    <a:lumMod val="75000"/>
                  </a:schemeClr>
                </a:solidFill>
              </a:rPr>
              <a:t>65</a:t>
            </a:r>
          </a:p>
          <a:p>
            <a:pPr lvl="1">
              <a:lnSpc>
                <a:spcPct val="80000"/>
              </a:lnSpc>
              <a:buFont typeface="Arial"/>
              <a:buChar char="•"/>
            </a:pPr>
            <a:r>
              <a:rPr lang="en-US" dirty="0">
                <a:solidFill>
                  <a:schemeClr val="accent3">
                    <a:lumMod val="75000"/>
                  </a:schemeClr>
                </a:solidFill>
              </a:rPr>
              <a:t>69</a:t>
            </a:r>
          </a:p>
          <a:p>
            <a:pPr lvl="1">
              <a:lnSpc>
                <a:spcPct val="80000"/>
              </a:lnSpc>
              <a:buFont typeface="Arial"/>
              <a:buChar char="•"/>
            </a:pPr>
            <a:endParaRPr lang="en-US" dirty="0" smtClean="0">
              <a:solidFill>
                <a:schemeClr val="accent3">
                  <a:lumMod val="75000"/>
                </a:schemeClr>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7467405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review questions:</a:t>
            </a:r>
          </a:p>
        </p:txBody>
      </p:sp>
      <p:sp>
        <p:nvSpPr>
          <p:cNvPr id="3" name="Content Placeholder 2"/>
          <p:cNvSpPr>
            <a:spLocks noGrp="1"/>
          </p:cNvSpPr>
          <p:nvPr>
            <p:ph idx="1"/>
          </p:nvPr>
        </p:nvSpPr>
        <p:spPr>
          <a:xfrm>
            <a:off x="328706" y="1196789"/>
            <a:ext cx="8358094" cy="4419599"/>
          </a:xfrm>
        </p:spPr>
        <p:txBody>
          <a:bodyPr/>
          <a:lstStyle/>
          <a:p>
            <a:pPr>
              <a:lnSpc>
                <a:spcPct val="80000"/>
              </a:lnSpc>
              <a:buFont typeface="Arial"/>
              <a:buChar char="•"/>
            </a:pPr>
            <a:r>
              <a:rPr lang="en-US" sz="2000" dirty="0">
                <a:solidFill>
                  <a:srgbClr val="77933C"/>
                </a:solidFill>
              </a:rPr>
              <a:t>PR 235: A recent </a:t>
            </a:r>
            <a:r>
              <a:rPr lang="en-US" sz="2000" dirty="0" smtClean="0">
                <a:solidFill>
                  <a:srgbClr val="77933C"/>
                </a:solidFill>
              </a:rPr>
              <a:t>survey </a:t>
            </a:r>
            <a:r>
              <a:rPr lang="en-US" sz="2000" dirty="0">
                <a:solidFill>
                  <a:srgbClr val="77933C"/>
                </a:solidFill>
              </a:rPr>
              <a:t>of registered voters in City x found that 1/3 of the respondents support the mayor’s property tax plan. Of those who did not support the mayor’s plan, 1/8 indicated they would not vote to reelect the mayor if the plan were implemented. Of all the respondents, what fraction indicated that they would not vote for the mayor if the plan were enacted?</a:t>
            </a:r>
          </a:p>
          <a:p>
            <a:pPr lvl="1">
              <a:lnSpc>
                <a:spcPct val="80000"/>
              </a:lnSpc>
              <a:buFont typeface="Arial"/>
              <a:buChar char="•"/>
            </a:pPr>
            <a:r>
              <a:rPr lang="en-US" dirty="0">
                <a:solidFill>
                  <a:srgbClr val="77933C"/>
                </a:solidFill>
              </a:rPr>
              <a:t>1/16</a:t>
            </a:r>
          </a:p>
          <a:p>
            <a:pPr lvl="1">
              <a:lnSpc>
                <a:spcPct val="80000"/>
              </a:lnSpc>
              <a:buFont typeface="Arial"/>
              <a:buChar char="•"/>
            </a:pPr>
            <a:r>
              <a:rPr lang="en-US" dirty="0">
                <a:solidFill>
                  <a:srgbClr val="77933C"/>
                </a:solidFill>
              </a:rPr>
              <a:t>1/12</a:t>
            </a:r>
          </a:p>
          <a:p>
            <a:pPr lvl="1">
              <a:lnSpc>
                <a:spcPct val="80000"/>
              </a:lnSpc>
              <a:buFont typeface="Arial"/>
              <a:buChar char="•"/>
            </a:pPr>
            <a:r>
              <a:rPr lang="en-US" dirty="0">
                <a:solidFill>
                  <a:srgbClr val="77933C"/>
                </a:solidFill>
              </a:rPr>
              <a:t>1/6</a:t>
            </a:r>
          </a:p>
          <a:p>
            <a:pPr lvl="1">
              <a:lnSpc>
                <a:spcPct val="80000"/>
              </a:lnSpc>
              <a:buFont typeface="Arial"/>
              <a:buChar char="•"/>
            </a:pPr>
            <a:r>
              <a:rPr lang="en-US" dirty="0">
                <a:solidFill>
                  <a:srgbClr val="77933C"/>
                </a:solidFill>
              </a:rPr>
              <a:t>1/3</a:t>
            </a:r>
          </a:p>
          <a:p>
            <a:pPr lvl="1">
              <a:lnSpc>
                <a:spcPct val="80000"/>
              </a:lnSpc>
              <a:buFont typeface="Arial"/>
              <a:buChar char="•"/>
            </a:pPr>
            <a:r>
              <a:rPr lang="en-US" dirty="0">
                <a:solidFill>
                  <a:srgbClr val="77933C"/>
                </a:solidFill>
              </a:rPr>
              <a:t>2/3</a:t>
            </a:r>
          </a:p>
          <a:p>
            <a:pPr>
              <a:lnSpc>
                <a:spcPct val="80000"/>
              </a:lnSpc>
              <a:buFont typeface="Arial"/>
              <a:buChar char="•"/>
            </a:pPr>
            <a:r>
              <a:rPr lang="en-US" sz="2000" dirty="0">
                <a:solidFill>
                  <a:srgbClr val="77933C"/>
                </a:solidFill>
              </a:rPr>
              <a:t>PR 260 9: A water jug with a capacity of 20 gallons is 20 percent full. If an amount of water equal to 50 percent of the amount of water currently in the jug is added to the jug every 3 days, how many days does it take for the jug to be at least 85% full?</a:t>
            </a:r>
          </a:p>
          <a:p>
            <a:pPr lvl="1">
              <a:lnSpc>
                <a:spcPct val="80000"/>
              </a:lnSpc>
              <a:buFont typeface="Arial"/>
              <a:buChar char="•"/>
            </a:pPr>
            <a:r>
              <a:rPr lang="en-US" dirty="0">
                <a:solidFill>
                  <a:srgbClr val="77933C"/>
                </a:solidFill>
              </a:rPr>
              <a:t>4</a:t>
            </a:r>
          </a:p>
          <a:p>
            <a:pPr lvl="1">
              <a:lnSpc>
                <a:spcPct val="80000"/>
              </a:lnSpc>
              <a:buFont typeface="Arial"/>
              <a:buChar char="•"/>
            </a:pPr>
            <a:r>
              <a:rPr lang="en-US" dirty="0">
                <a:solidFill>
                  <a:srgbClr val="77933C"/>
                </a:solidFill>
              </a:rPr>
              <a:t>6</a:t>
            </a:r>
          </a:p>
          <a:p>
            <a:pPr lvl="1">
              <a:lnSpc>
                <a:spcPct val="80000"/>
              </a:lnSpc>
              <a:buFont typeface="Arial"/>
              <a:buChar char="•"/>
            </a:pPr>
            <a:r>
              <a:rPr lang="en-US" dirty="0">
                <a:solidFill>
                  <a:srgbClr val="77933C"/>
                </a:solidFill>
              </a:rPr>
              <a:t>12</a:t>
            </a:r>
          </a:p>
          <a:p>
            <a:pPr lvl="1">
              <a:lnSpc>
                <a:spcPct val="80000"/>
              </a:lnSpc>
              <a:buFont typeface="Arial"/>
              <a:buChar char="•"/>
            </a:pPr>
            <a:r>
              <a:rPr lang="en-US" dirty="0">
                <a:solidFill>
                  <a:srgbClr val="77933C"/>
                </a:solidFill>
              </a:rPr>
              <a:t>15</a:t>
            </a:r>
          </a:p>
          <a:p>
            <a:pPr lvl="1">
              <a:lnSpc>
                <a:spcPct val="80000"/>
              </a:lnSpc>
              <a:buFont typeface="Arial"/>
              <a:buChar char="•"/>
            </a:pPr>
            <a:r>
              <a:rPr lang="en-US" dirty="0">
                <a:solidFill>
                  <a:srgbClr val="77933C"/>
                </a:solidFill>
              </a:rPr>
              <a:t>20</a:t>
            </a:r>
          </a:p>
          <a:p>
            <a:pPr>
              <a:lnSpc>
                <a:spcPct val="80000"/>
              </a:lnSpc>
              <a:buFont typeface="Arial"/>
              <a:buChar char="•"/>
            </a:pPr>
            <a:endParaRPr lang="en-US" sz="2000" dirty="0">
              <a:solidFill>
                <a:srgbClr val="77933C"/>
              </a:solidFill>
            </a:endParaRPr>
          </a:p>
          <a:p>
            <a:pPr>
              <a:lnSpc>
                <a:spcPct val="80000"/>
              </a:lnSpc>
              <a:buFont typeface="Arial"/>
              <a:buChar char="•"/>
            </a:pPr>
            <a:endParaRPr lang="en-US" dirty="0">
              <a:solidFill>
                <a:srgbClr val="77933C"/>
              </a:solidFill>
            </a:endParaRPr>
          </a:p>
          <a:p>
            <a:pPr>
              <a:lnSpc>
                <a:spcPct val="80000"/>
              </a:lnSpc>
              <a:buFont typeface="Arial"/>
              <a:buChar char="•"/>
            </a:pPr>
            <a:endParaRPr lang="en-US" dirty="0">
              <a:solidFill>
                <a:srgbClr val="77933C"/>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124017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r>
              <a:rPr lang="en-US" dirty="0"/>
              <a:t>Look at answers</a:t>
            </a:r>
          </a:p>
        </p:txBody>
      </p:sp>
      <p:sp>
        <p:nvSpPr>
          <p:cNvPr id="3" name="Content Placeholder 2"/>
          <p:cNvSpPr>
            <a:spLocks noGrp="1"/>
          </p:cNvSpPr>
          <p:nvPr>
            <p:ph idx="1"/>
          </p:nvPr>
        </p:nvSpPr>
        <p:spPr>
          <a:xfrm>
            <a:off x="457200" y="941700"/>
            <a:ext cx="8229600" cy="4419599"/>
          </a:xfrm>
        </p:spPr>
        <p:txBody>
          <a:bodyPr/>
          <a:lstStyle/>
          <a:p>
            <a:pPr>
              <a:lnSpc>
                <a:spcPct val="90000"/>
              </a:lnSpc>
              <a:buFont typeface="Arial"/>
              <a:buChar char="•"/>
            </a:pPr>
            <a:r>
              <a:rPr lang="en-US" sz="2000" dirty="0">
                <a:solidFill>
                  <a:srgbClr val="1F497D"/>
                </a:solidFill>
              </a:rPr>
              <a:t>PR 215 9: If the product of two distinct integers is 91, which of the following could represent the sum of those two integers? Indicate all possible values</a:t>
            </a:r>
          </a:p>
          <a:p>
            <a:pPr lvl="1">
              <a:lnSpc>
                <a:spcPct val="90000"/>
              </a:lnSpc>
              <a:buFont typeface="Arial"/>
              <a:buChar char="•"/>
            </a:pPr>
            <a:r>
              <a:rPr lang="en-US" dirty="0">
                <a:solidFill>
                  <a:srgbClr val="1F497D"/>
                </a:solidFill>
              </a:rPr>
              <a:t>-92</a:t>
            </a:r>
          </a:p>
          <a:p>
            <a:pPr lvl="1">
              <a:lnSpc>
                <a:spcPct val="90000"/>
              </a:lnSpc>
              <a:buFont typeface="Arial"/>
              <a:buChar char="•"/>
            </a:pPr>
            <a:r>
              <a:rPr lang="en-US" dirty="0">
                <a:solidFill>
                  <a:srgbClr val="1F497D"/>
                </a:solidFill>
              </a:rPr>
              <a:t>-91</a:t>
            </a:r>
          </a:p>
          <a:p>
            <a:pPr lvl="1">
              <a:lnSpc>
                <a:spcPct val="90000"/>
              </a:lnSpc>
              <a:buFont typeface="Arial"/>
              <a:buChar char="•"/>
            </a:pPr>
            <a:r>
              <a:rPr lang="en-US" dirty="0">
                <a:solidFill>
                  <a:srgbClr val="1F497D"/>
                </a:solidFill>
              </a:rPr>
              <a:t>7</a:t>
            </a:r>
          </a:p>
          <a:p>
            <a:pPr lvl="1">
              <a:lnSpc>
                <a:spcPct val="90000"/>
              </a:lnSpc>
              <a:buFont typeface="Arial"/>
              <a:buChar char="•"/>
            </a:pPr>
            <a:r>
              <a:rPr lang="en-US" dirty="0">
                <a:solidFill>
                  <a:srgbClr val="1F497D"/>
                </a:solidFill>
              </a:rPr>
              <a:t>13</a:t>
            </a:r>
          </a:p>
          <a:p>
            <a:pPr lvl="1">
              <a:lnSpc>
                <a:spcPct val="90000"/>
              </a:lnSpc>
              <a:buFont typeface="Arial"/>
              <a:buChar char="•"/>
            </a:pPr>
            <a:r>
              <a:rPr lang="en-US" dirty="0" smtClean="0">
                <a:solidFill>
                  <a:srgbClr val="1F497D"/>
                </a:solidFill>
              </a:rPr>
              <a:t>20</a:t>
            </a:r>
          </a:p>
          <a:p>
            <a:pPr>
              <a:lnSpc>
                <a:spcPct val="90000"/>
              </a:lnSpc>
              <a:buFont typeface="Arial"/>
              <a:buChar char="•"/>
            </a:pPr>
            <a:r>
              <a:rPr lang="en-US" sz="2000" dirty="0" smtClean="0">
                <a:solidFill>
                  <a:srgbClr val="953735"/>
                </a:solidFill>
              </a:rPr>
              <a:t>PR </a:t>
            </a:r>
            <a:r>
              <a:rPr lang="en-US" sz="2000" dirty="0">
                <a:solidFill>
                  <a:srgbClr val="953735"/>
                </a:solidFill>
              </a:rPr>
              <a:t>215 5: A merchant sells three different sizes of canned tomatoes. A large can costs as much as 5 medium cans or 7 small cans. If a customer buys an equal number of small and large cans of tomatoes for the exact amount of money that would buy 200 medium cans, how many small cans will she buy?</a:t>
            </a:r>
          </a:p>
          <a:p>
            <a:pPr lvl="1">
              <a:lnSpc>
                <a:spcPct val="90000"/>
              </a:lnSpc>
              <a:buFont typeface="Arial"/>
              <a:buChar char="•"/>
            </a:pPr>
            <a:r>
              <a:rPr lang="en-US" dirty="0">
                <a:solidFill>
                  <a:srgbClr val="953735"/>
                </a:solidFill>
              </a:rPr>
              <a:t>35</a:t>
            </a:r>
          </a:p>
          <a:p>
            <a:pPr lvl="1">
              <a:lnSpc>
                <a:spcPct val="90000"/>
              </a:lnSpc>
              <a:buFont typeface="Arial"/>
              <a:buChar char="•"/>
            </a:pPr>
            <a:r>
              <a:rPr lang="en-US" dirty="0">
                <a:solidFill>
                  <a:srgbClr val="953735"/>
                </a:solidFill>
              </a:rPr>
              <a:t>45</a:t>
            </a:r>
          </a:p>
          <a:p>
            <a:pPr lvl="1">
              <a:lnSpc>
                <a:spcPct val="90000"/>
              </a:lnSpc>
              <a:buFont typeface="Arial"/>
              <a:buChar char="•"/>
            </a:pPr>
            <a:r>
              <a:rPr lang="en-US" dirty="0">
                <a:solidFill>
                  <a:srgbClr val="953735"/>
                </a:solidFill>
              </a:rPr>
              <a:t>72</a:t>
            </a:r>
          </a:p>
          <a:p>
            <a:pPr lvl="1">
              <a:lnSpc>
                <a:spcPct val="90000"/>
              </a:lnSpc>
              <a:buFont typeface="Arial"/>
              <a:buChar char="•"/>
            </a:pPr>
            <a:r>
              <a:rPr lang="en-US" dirty="0">
                <a:solidFill>
                  <a:srgbClr val="953735"/>
                </a:solidFill>
              </a:rPr>
              <a:t>199</a:t>
            </a:r>
          </a:p>
          <a:p>
            <a:pPr lvl="1">
              <a:lnSpc>
                <a:spcPct val="90000"/>
              </a:lnSpc>
              <a:buFont typeface="Arial"/>
              <a:buChar char="•"/>
            </a:pPr>
            <a:r>
              <a:rPr lang="en-US" dirty="0">
                <a:solidFill>
                  <a:srgbClr val="953735"/>
                </a:solidFill>
              </a:rPr>
              <a:t>208</a:t>
            </a:r>
          </a:p>
          <a:p>
            <a:pPr>
              <a:buFont typeface="Arial"/>
              <a:buChar char="•"/>
            </a:pP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415862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use example #</a:t>
            </a:r>
            <a:endParaRPr lang="en-US" dirty="0"/>
          </a:p>
        </p:txBody>
      </p:sp>
      <p:sp>
        <p:nvSpPr>
          <p:cNvPr id="3" name="Content Placeholder 2"/>
          <p:cNvSpPr>
            <a:spLocks noGrp="1"/>
          </p:cNvSpPr>
          <p:nvPr>
            <p:ph idx="1"/>
          </p:nvPr>
        </p:nvSpPr>
        <p:spPr>
          <a:xfrm>
            <a:off x="457200" y="984989"/>
            <a:ext cx="8229600" cy="4419599"/>
          </a:xfrm>
        </p:spPr>
        <p:txBody>
          <a:bodyPr/>
          <a:lstStyle/>
          <a:p>
            <a:pPr>
              <a:lnSpc>
                <a:spcPct val="70000"/>
              </a:lnSpc>
            </a:pPr>
            <a:r>
              <a:rPr lang="en-US" sz="2000" dirty="0"/>
              <a:t>Plug in a number for a variable</a:t>
            </a:r>
          </a:p>
          <a:p>
            <a:pPr lvl="1">
              <a:lnSpc>
                <a:spcPct val="70000"/>
              </a:lnSpc>
            </a:pPr>
            <a:r>
              <a:rPr lang="en-US" smtClean="0"/>
              <a:t>Use different </a:t>
            </a:r>
            <a:r>
              <a:rPr lang="en-US" dirty="0"/>
              <a:t>numbers for different variables; use scratch paper and write down what this is! Check all answers!</a:t>
            </a:r>
          </a:p>
          <a:p>
            <a:pPr lvl="1">
              <a:lnSpc>
                <a:spcPct val="70000"/>
              </a:lnSpc>
            </a:pPr>
            <a:r>
              <a:rPr lang="en-US" dirty="0" smtClean="0"/>
              <a:t>Think about this </a:t>
            </a:r>
            <a:r>
              <a:rPr lang="en-US" dirty="0"/>
              <a:t>if you see a variable in the </a:t>
            </a:r>
            <a:r>
              <a:rPr lang="en-US" dirty="0" smtClean="0"/>
              <a:t>answer</a:t>
            </a:r>
            <a:endParaRPr lang="en-US" dirty="0"/>
          </a:p>
          <a:p>
            <a:pPr lvl="1">
              <a:lnSpc>
                <a:spcPct val="70000"/>
              </a:lnSpc>
            </a:pPr>
            <a:r>
              <a:rPr lang="en-US" dirty="0" smtClean="0">
                <a:solidFill>
                  <a:srgbClr val="1F497D"/>
                </a:solidFill>
              </a:rPr>
              <a:t>PR </a:t>
            </a:r>
            <a:r>
              <a:rPr lang="en-US" dirty="0">
                <a:solidFill>
                  <a:srgbClr val="1F497D"/>
                </a:solidFill>
              </a:rPr>
              <a:t>203: The price, in points, of a certain stock increased by 8 points, then decreased by 13 points, and then increased by 9 points. If the stock price before the changes was x points, which of the following was the stock price, after the changes?</a:t>
            </a:r>
          </a:p>
          <a:p>
            <a:pPr lvl="2">
              <a:lnSpc>
                <a:spcPct val="70000"/>
              </a:lnSpc>
            </a:pPr>
            <a:r>
              <a:rPr lang="en-US" sz="2000" dirty="0">
                <a:solidFill>
                  <a:srgbClr val="1F497D"/>
                </a:solidFill>
              </a:rPr>
              <a:t>x – 5</a:t>
            </a:r>
          </a:p>
          <a:p>
            <a:pPr lvl="2">
              <a:lnSpc>
                <a:spcPct val="70000"/>
              </a:lnSpc>
            </a:pPr>
            <a:r>
              <a:rPr lang="en-US" sz="2000" dirty="0">
                <a:solidFill>
                  <a:srgbClr val="1F497D"/>
                </a:solidFill>
              </a:rPr>
              <a:t>x -4</a:t>
            </a:r>
          </a:p>
          <a:p>
            <a:pPr lvl="2">
              <a:lnSpc>
                <a:spcPct val="70000"/>
              </a:lnSpc>
            </a:pPr>
            <a:r>
              <a:rPr lang="en-US" sz="2000" dirty="0">
                <a:solidFill>
                  <a:srgbClr val="1F497D"/>
                </a:solidFill>
              </a:rPr>
              <a:t>x + 4</a:t>
            </a:r>
          </a:p>
          <a:p>
            <a:pPr lvl="2">
              <a:lnSpc>
                <a:spcPct val="70000"/>
              </a:lnSpc>
            </a:pPr>
            <a:r>
              <a:rPr lang="en-US" sz="2000" dirty="0">
                <a:solidFill>
                  <a:srgbClr val="1F497D"/>
                </a:solidFill>
              </a:rPr>
              <a:t>x + 5</a:t>
            </a:r>
          </a:p>
          <a:p>
            <a:pPr lvl="2">
              <a:lnSpc>
                <a:spcPct val="70000"/>
              </a:lnSpc>
            </a:pPr>
            <a:r>
              <a:rPr lang="en-US" sz="2000" dirty="0">
                <a:solidFill>
                  <a:srgbClr val="1F497D"/>
                </a:solidFill>
              </a:rPr>
              <a:t>x + </a:t>
            </a:r>
            <a:r>
              <a:rPr lang="en-US" sz="2000" dirty="0" smtClean="0">
                <a:solidFill>
                  <a:srgbClr val="1F497D"/>
                </a:solidFill>
              </a:rPr>
              <a:t>8</a:t>
            </a:r>
          </a:p>
          <a:p>
            <a:pPr lvl="1">
              <a:lnSpc>
                <a:spcPct val="70000"/>
              </a:lnSpc>
            </a:pPr>
            <a:r>
              <a:rPr lang="en-US" dirty="0">
                <a:solidFill>
                  <a:srgbClr val="77933C"/>
                </a:solidFill>
              </a:rPr>
              <a:t>PR 205 bottom: Mara has six more than twice as many apples as Robert and half as many apples as Sheila. If Robert has x apples, then, in </a:t>
            </a:r>
            <a:r>
              <a:rPr lang="en-US" dirty="0">
                <a:solidFill>
                  <a:schemeClr val="accent3">
                    <a:lumMod val="75000"/>
                  </a:schemeClr>
                </a:solidFill>
              </a:rPr>
              <a:t>terms of x, how many apples do Mara, Robert, and Sheila have together?</a:t>
            </a:r>
          </a:p>
          <a:p>
            <a:pPr lvl="2">
              <a:lnSpc>
                <a:spcPct val="70000"/>
              </a:lnSpc>
            </a:pPr>
            <a:r>
              <a:rPr lang="en-US" sz="2000" dirty="0">
                <a:solidFill>
                  <a:schemeClr val="accent3">
                    <a:lumMod val="75000"/>
                  </a:schemeClr>
                </a:solidFill>
              </a:rPr>
              <a:t>2x + 6</a:t>
            </a:r>
          </a:p>
          <a:p>
            <a:pPr lvl="2">
              <a:lnSpc>
                <a:spcPct val="70000"/>
              </a:lnSpc>
            </a:pPr>
            <a:r>
              <a:rPr lang="en-US" sz="2000" dirty="0">
                <a:solidFill>
                  <a:srgbClr val="77933C"/>
                </a:solidFill>
              </a:rPr>
              <a:t>2x + 9</a:t>
            </a:r>
          </a:p>
          <a:p>
            <a:pPr lvl="2">
              <a:lnSpc>
                <a:spcPct val="70000"/>
              </a:lnSpc>
            </a:pPr>
            <a:r>
              <a:rPr lang="en-US" sz="2000" dirty="0">
                <a:solidFill>
                  <a:srgbClr val="77933C"/>
                </a:solidFill>
              </a:rPr>
              <a:t>3x + 12</a:t>
            </a:r>
          </a:p>
          <a:p>
            <a:pPr lvl="2">
              <a:lnSpc>
                <a:spcPct val="70000"/>
              </a:lnSpc>
            </a:pPr>
            <a:r>
              <a:rPr lang="en-US" sz="2000" dirty="0">
                <a:solidFill>
                  <a:srgbClr val="77933C"/>
                </a:solidFill>
              </a:rPr>
              <a:t>4x + 9</a:t>
            </a:r>
          </a:p>
          <a:p>
            <a:pPr lvl="2">
              <a:lnSpc>
                <a:spcPct val="70000"/>
              </a:lnSpc>
            </a:pPr>
            <a:r>
              <a:rPr lang="en-US" sz="2000" dirty="0">
                <a:solidFill>
                  <a:srgbClr val="77933C"/>
                </a:solidFill>
              </a:rPr>
              <a:t>7x + 18</a:t>
            </a:r>
          </a:p>
          <a:p>
            <a:pPr lvl="2">
              <a:lnSpc>
                <a:spcPct val="70000"/>
              </a:lnSpc>
            </a:pPr>
            <a:endParaRPr lang="en-US" sz="2000" dirty="0">
              <a:solidFill>
                <a:srgbClr val="1F497D"/>
              </a:solidFill>
            </a:endParaRPr>
          </a:p>
          <a:p>
            <a:pPr lvl="3">
              <a:lnSpc>
                <a:spcPct val="70000"/>
              </a:lnSpc>
            </a:pPr>
            <a:endParaRPr lang="en-US" sz="2000" dirty="0"/>
          </a:p>
          <a:p>
            <a:pPr>
              <a:lnSpc>
                <a:spcPct val="70000"/>
              </a:lnSpc>
            </a:pPr>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076466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Funny symbols</a:t>
            </a:r>
            <a:endParaRPr lang="en-US" dirty="0"/>
          </a:p>
        </p:txBody>
      </p:sp>
      <p:sp>
        <p:nvSpPr>
          <p:cNvPr id="3" name="Content Placeholder 2"/>
          <p:cNvSpPr>
            <a:spLocks noGrp="1"/>
          </p:cNvSpPr>
          <p:nvPr>
            <p:ph idx="1"/>
          </p:nvPr>
        </p:nvSpPr>
        <p:spPr>
          <a:xfrm>
            <a:off x="457200" y="1272003"/>
            <a:ext cx="8229600" cy="4419599"/>
          </a:xfrm>
        </p:spPr>
        <p:txBody>
          <a:bodyPr/>
          <a:lstStyle/>
          <a:p>
            <a:r>
              <a:rPr lang="en-US" sz="2000" dirty="0" smtClean="0"/>
              <a:t>Some questions have you actually plug in numbers or variables</a:t>
            </a:r>
          </a:p>
          <a:p>
            <a:r>
              <a:rPr lang="en-US" sz="2000" dirty="0" smtClean="0">
                <a:solidFill>
                  <a:srgbClr val="1F497D"/>
                </a:solidFill>
              </a:rPr>
              <a:t>PR 312: For any non-negative integer x, let x* = x -1</a:t>
            </a:r>
          </a:p>
          <a:p>
            <a:pPr lvl="1"/>
            <a:r>
              <a:rPr lang="en-US" dirty="0" smtClean="0">
                <a:solidFill>
                  <a:srgbClr val="1F497D"/>
                </a:solidFill>
              </a:rPr>
              <a:t>Compare</a:t>
            </a:r>
          </a:p>
          <a:p>
            <a:pPr lvl="1"/>
            <a:r>
              <a:rPr lang="en-US" dirty="0" smtClean="0">
                <a:solidFill>
                  <a:srgbClr val="1F497D"/>
                </a:solidFill>
              </a:rPr>
              <a:t>15*/3*</a:t>
            </a:r>
          </a:p>
          <a:p>
            <a:pPr lvl="1"/>
            <a:r>
              <a:rPr lang="en-US" dirty="0" smtClean="0">
                <a:solidFill>
                  <a:srgbClr val="1F497D"/>
                </a:solidFill>
              </a:rPr>
              <a:t>(15/3)*</a:t>
            </a:r>
          </a:p>
          <a:p>
            <a:r>
              <a:rPr lang="en-US" sz="2000" dirty="0" smtClean="0">
                <a:solidFill>
                  <a:schemeClr val="accent3">
                    <a:lumMod val="50000"/>
                  </a:schemeClr>
                </a:solidFill>
              </a:rPr>
              <a:t>PR 315 8:For all real numbers x and y, if x ¥ y = x(x – y), then x ¥ (x ¥ y) =</a:t>
            </a:r>
          </a:p>
          <a:p>
            <a:pPr lvl="1"/>
            <a:r>
              <a:rPr lang="en-US" dirty="0" smtClean="0">
                <a:solidFill>
                  <a:schemeClr val="accent3">
                    <a:lumMod val="50000"/>
                  </a:schemeClr>
                </a:solidFill>
              </a:rPr>
              <a:t>x</a:t>
            </a:r>
            <a:r>
              <a:rPr lang="en-US" baseline="30000" dirty="0" smtClean="0">
                <a:solidFill>
                  <a:schemeClr val="accent3">
                    <a:lumMod val="50000"/>
                  </a:schemeClr>
                </a:solidFill>
              </a:rPr>
              <a:t>2</a:t>
            </a:r>
            <a:r>
              <a:rPr lang="en-US" dirty="0" smtClean="0">
                <a:solidFill>
                  <a:schemeClr val="accent3">
                    <a:lumMod val="50000"/>
                  </a:schemeClr>
                </a:solidFill>
              </a:rPr>
              <a:t> – </a:t>
            </a:r>
            <a:r>
              <a:rPr lang="en-US" dirty="0" err="1" smtClean="0">
                <a:solidFill>
                  <a:schemeClr val="accent3">
                    <a:lumMod val="50000"/>
                  </a:schemeClr>
                </a:solidFill>
              </a:rPr>
              <a:t>xy</a:t>
            </a:r>
            <a:endParaRPr lang="en-US" dirty="0" smtClean="0">
              <a:solidFill>
                <a:schemeClr val="accent3">
                  <a:lumMod val="50000"/>
                </a:schemeClr>
              </a:solidFill>
            </a:endParaRPr>
          </a:p>
          <a:p>
            <a:pPr lvl="1"/>
            <a:r>
              <a:rPr lang="en-US" dirty="0">
                <a:solidFill>
                  <a:schemeClr val="accent3">
                    <a:lumMod val="50000"/>
                  </a:schemeClr>
                </a:solidFill>
              </a:rPr>
              <a:t>x</a:t>
            </a:r>
            <a:r>
              <a:rPr lang="en-US" baseline="30000" dirty="0" smtClean="0">
                <a:solidFill>
                  <a:schemeClr val="accent3">
                    <a:lumMod val="50000"/>
                  </a:schemeClr>
                </a:solidFill>
              </a:rPr>
              <a:t>2</a:t>
            </a:r>
            <a:r>
              <a:rPr lang="en-US" dirty="0" smtClean="0">
                <a:solidFill>
                  <a:schemeClr val="accent3">
                    <a:lumMod val="50000"/>
                  </a:schemeClr>
                </a:solidFill>
              </a:rPr>
              <a:t> - 2xy</a:t>
            </a:r>
          </a:p>
          <a:p>
            <a:pPr lvl="1"/>
            <a:r>
              <a:rPr lang="en-US" dirty="0" smtClean="0">
                <a:solidFill>
                  <a:schemeClr val="accent3">
                    <a:lumMod val="50000"/>
                  </a:schemeClr>
                </a:solidFill>
              </a:rPr>
              <a:t>x</a:t>
            </a:r>
            <a:r>
              <a:rPr lang="en-US" baseline="30000" dirty="0" smtClean="0">
                <a:solidFill>
                  <a:schemeClr val="accent3">
                    <a:lumMod val="50000"/>
                  </a:schemeClr>
                </a:solidFill>
              </a:rPr>
              <a:t>3</a:t>
            </a:r>
            <a:r>
              <a:rPr lang="en-US" dirty="0" smtClean="0">
                <a:solidFill>
                  <a:schemeClr val="accent3">
                    <a:lumMod val="50000"/>
                  </a:schemeClr>
                </a:solidFill>
              </a:rPr>
              <a:t> – x</a:t>
            </a:r>
            <a:r>
              <a:rPr lang="en-US" baseline="30000" dirty="0" smtClean="0">
                <a:solidFill>
                  <a:schemeClr val="accent3">
                    <a:lumMod val="50000"/>
                  </a:schemeClr>
                </a:solidFill>
              </a:rPr>
              <a:t>2</a:t>
            </a:r>
            <a:r>
              <a:rPr lang="en-US" dirty="0" smtClean="0">
                <a:solidFill>
                  <a:schemeClr val="accent3">
                    <a:lumMod val="50000"/>
                  </a:schemeClr>
                </a:solidFill>
              </a:rPr>
              <a:t> –</a:t>
            </a:r>
            <a:r>
              <a:rPr lang="en-US" dirty="0" err="1" smtClean="0">
                <a:solidFill>
                  <a:schemeClr val="accent3">
                    <a:lumMod val="50000"/>
                  </a:schemeClr>
                </a:solidFill>
              </a:rPr>
              <a:t>xy</a:t>
            </a:r>
            <a:endParaRPr lang="en-US" dirty="0" smtClean="0">
              <a:solidFill>
                <a:schemeClr val="accent3">
                  <a:lumMod val="50000"/>
                </a:schemeClr>
              </a:solidFill>
            </a:endParaRPr>
          </a:p>
          <a:p>
            <a:pPr lvl="1"/>
            <a:r>
              <a:rPr lang="en-US" dirty="0" smtClean="0">
                <a:solidFill>
                  <a:schemeClr val="accent3">
                    <a:lumMod val="50000"/>
                  </a:schemeClr>
                </a:solidFill>
              </a:rPr>
              <a:t>x</a:t>
            </a:r>
            <a:r>
              <a:rPr lang="en-US" baseline="30000" dirty="0" smtClean="0">
                <a:solidFill>
                  <a:schemeClr val="accent3">
                    <a:lumMod val="50000"/>
                  </a:schemeClr>
                </a:solidFill>
              </a:rPr>
              <a:t>3</a:t>
            </a:r>
            <a:r>
              <a:rPr lang="en-US" dirty="0" smtClean="0">
                <a:solidFill>
                  <a:schemeClr val="accent3">
                    <a:lumMod val="50000"/>
                  </a:schemeClr>
                </a:solidFill>
              </a:rPr>
              <a:t> – (</a:t>
            </a:r>
            <a:r>
              <a:rPr lang="en-US" dirty="0" err="1" smtClean="0">
                <a:solidFill>
                  <a:schemeClr val="accent3">
                    <a:lumMod val="50000"/>
                  </a:schemeClr>
                </a:solidFill>
              </a:rPr>
              <a:t>xy</a:t>
            </a:r>
            <a:r>
              <a:rPr lang="en-US" dirty="0" smtClean="0">
                <a:solidFill>
                  <a:schemeClr val="accent3">
                    <a:lumMod val="50000"/>
                  </a:schemeClr>
                </a:solidFill>
              </a:rPr>
              <a:t>)</a:t>
            </a:r>
            <a:r>
              <a:rPr lang="en-US" baseline="30000" dirty="0" smtClean="0">
                <a:solidFill>
                  <a:schemeClr val="accent3">
                    <a:lumMod val="50000"/>
                  </a:schemeClr>
                </a:solidFill>
              </a:rPr>
              <a:t>2</a:t>
            </a:r>
          </a:p>
          <a:p>
            <a:pPr lvl="1"/>
            <a:r>
              <a:rPr lang="en-US" dirty="0" smtClean="0">
                <a:solidFill>
                  <a:schemeClr val="accent3">
                    <a:lumMod val="50000"/>
                  </a:schemeClr>
                </a:solidFill>
              </a:rPr>
              <a:t>x</a:t>
            </a:r>
            <a:r>
              <a:rPr lang="en-US" baseline="30000" dirty="0" smtClean="0">
                <a:solidFill>
                  <a:schemeClr val="accent3">
                    <a:lumMod val="50000"/>
                  </a:schemeClr>
                </a:solidFill>
              </a:rPr>
              <a:t>2</a:t>
            </a:r>
            <a:r>
              <a:rPr lang="en-US" dirty="0" smtClean="0">
                <a:solidFill>
                  <a:schemeClr val="accent3">
                    <a:lumMod val="50000"/>
                  </a:schemeClr>
                </a:solidFill>
              </a:rPr>
              <a:t> – x</a:t>
            </a:r>
            <a:r>
              <a:rPr lang="en-US" baseline="30000" dirty="0" smtClean="0">
                <a:solidFill>
                  <a:schemeClr val="accent3">
                    <a:lumMod val="50000"/>
                  </a:schemeClr>
                </a:solidFill>
              </a:rPr>
              <a:t>3</a:t>
            </a:r>
            <a:r>
              <a:rPr lang="en-US" dirty="0" smtClean="0">
                <a:solidFill>
                  <a:schemeClr val="accent3">
                    <a:lumMod val="50000"/>
                  </a:schemeClr>
                </a:solidFill>
              </a:rPr>
              <a:t> + x</a:t>
            </a:r>
            <a:r>
              <a:rPr lang="en-US" baseline="30000" dirty="0" smtClean="0">
                <a:solidFill>
                  <a:schemeClr val="accent3">
                    <a:lumMod val="50000"/>
                  </a:schemeClr>
                </a:solidFill>
              </a:rPr>
              <a:t>2</a:t>
            </a:r>
            <a:r>
              <a:rPr lang="en-US" dirty="0" smtClean="0">
                <a:solidFill>
                  <a:schemeClr val="accent3">
                    <a:lumMod val="50000"/>
                  </a:schemeClr>
                </a:solidFill>
              </a:rPr>
              <a:t>y</a:t>
            </a:r>
          </a:p>
        </p:txBody>
      </p:sp>
    </p:spTree>
    <p:extLst>
      <p:ext uri="{BB962C8B-B14F-4D97-AF65-F5344CB8AC3E}">
        <p14:creationId xmlns:p14="http://schemas.microsoft.com/office/powerpoint/2010/main" val="1498287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Areas of Knowledge</a:t>
            </a:r>
            <a:endParaRPr lang="en-US" dirty="0"/>
          </a:p>
        </p:txBody>
      </p:sp>
      <p:sp>
        <p:nvSpPr>
          <p:cNvPr id="7" name="Content Placeholder 6"/>
          <p:cNvSpPr>
            <a:spLocks noGrp="1"/>
          </p:cNvSpPr>
          <p:nvPr>
            <p:ph idx="11"/>
          </p:nvPr>
        </p:nvSpPr>
        <p:spPr/>
        <p:txBody>
          <a:bodyPr/>
          <a:lstStyle/>
          <a:p>
            <a:endParaRPr lang="en-US"/>
          </a:p>
        </p:txBody>
      </p:sp>
    </p:spTree>
    <p:extLst>
      <p:ext uri="{BB962C8B-B14F-4D97-AF65-F5344CB8AC3E}">
        <p14:creationId xmlns:p14="http://schemas.microsoft.com/office/powerpoint/2010/main" val="4107709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Algebraic Expressions</a:t>
            </a:r>
            <a:endParaRPr lang="en-US" dirty="0"/>
          </a:p>
        </p:txBody>
      </p:sp>
      <p:sp>
        <p:nvSpPr>
          <p:cNvPr id="3" name="Content Placeholder 2"/>
          <p:cNvSpPr>
            <a:spLocks noGrp="1"/>
          </p:cNvSpPr>
          <p:nvPr>
            <p:ph idx="1"/>
          </p:nvPr>
        </p:nvSpPr>
        <p:spPr>
          <a:xfrm>
            <a:off x="457200" y="1124001"/>
            <a:ext cx="8229600" cy="4419599"/>
          </a:xfrm>
        </p:spPr>
        <p:txBody>
          <a:bodyPr/>
          <a:lstStyle/>
          <a:p>
            <a:pPr>
              <a:buFont typeface="Arial"/>
              <a:buChar char="•"/>
            </a:pPr>
            <a:r>
              <a:rPr lang="en-US" dirty="0" smtClean="0"/>
              <a:t>Solving for 1 variable (x)</a:t>
            </a:r>
          </a:p>
          <a:p>
            <a:pPr lvl="1">
              <a:buFont typeface="Arial"/>
              <a:buChar char="•"/>
            </a:pPr>
            <a:r>
              <a:rPr lang="en-US" dirty="0" smtClean="0"/>
              <a:t>Write down what you do on scratch paper</a:t>
            </a:r>
          </a:p>
          <a:p>
            <a:pPr lvl="1">
              <a:buFont typeface="Arial"/>
              <a:buChar char="•"/>
            </a:pPr>
            <a:r>
              <a:rPr lang="en-US" dirty="0" smtClean="0">
                <a:solidFill>
                  <a:srgbClr val="1F497D"/>
                </a:solidFill>
              </a:rPr>
              <a:t>5x + (3/2) = 7x</a:t>
            </a:r>
          </a:p>
          <a:p>
            <a:pPr>
              <a:buFont typeface="Arial"/>
              <a:buChar char="•"/>
            </a:pPr>
            <a:r>
              <a:rPr lang="en-US" dirty="0" smtClean="0"/>
              <a:t>Inequalities (&lt;, &gt;, ≤, ≥)</a:t>
            </a:r>
          </a:p>
          <a:p>
            <a:pPr lvl="1">
              <a:buFont typeface="Arial"/>
              <a:buChar char="•"/>
            </a:pPr>
            <a:r>
              <a:rPr lang="en-US" dirty="0" smtClean="0">
                <a:solidFill>
                  <a:srgbClr val="FF0000"/>
                </a:solidFill>
              </a:rPr>
              <a:t>!!! </a:t>
            </a:r>
            <a:r>
              <a:rPr lang="en-US" dirty="0" smtClean="0">
                <a:solidFill>
                  <a:srgbClr val="000000"/>
                </a:solidFill>
              </a:rPr>
              <a:t>Multiplying or dividing by a negative switches sign</a:t>
            </a:r>
          </a:p>
          <a:p>
            <a:pPr lvl="1">
              <a:buFont typeface="Arial"/>
              <a:buChar char="•"/>
            </a:pPr>
            <a:r>
              <a:rPr lang="en-US" dirty="0" smtClean="0">
                <a:solidFill>
                  <a:srgbClr val="1F497D"/>
                </a:solidFill>
              </a:rPr>
              <a:t>PR 195: 12 – 6x &gt; 0</a:t>
            </a:r>
          </a:p>
          <a:p>
            <a:pPr lvl="2">
              <a:buFont typeface="Arial"/>
              <a:buChar char="•"/>
            </a:pPr>
            <a:r>
              <a:rPr lang="en-US" dirty="0" smtClean="0">
                <a:solidFill>
                  <a:srgbClr val="000000"/>
                </a:solidFill>
              </a:rPr>
              <a:t>What if you subtract 12 first? What if you add 6x first?</a:t>
            </a:r>
          </a:p>
          <a:p>
            <a:pPr>
              <a:buFont typeface="Arial"/>
              <a:buChar char="•"/>
            </a:pPr>
            <a:r>
              <a:rPr lang="en-US" dirty="0" smtClean="0">
                <a:solidFill>
                  <a:srgbClr val="000000"/>
                </a:solidFill>
              </a:rPr>
              <a:t>Solving for 2 variables (x and y)</a:t>
            </a:r>
          </a:p>
          <a:p>
            <a:pPr lvl="1">
              <a:buFont typeface="Arial"/>
              <a:buChar char="•"/>
            </a:pPr>
            <a:r>
              <a:rPr lang="en-US" dirty="0" smtClean="0">
                <a:solidFill>
                  <a:srgbClr val="000000"/>
                </a:solidFill>
              </a:rPr>
              <a:t>With 1 equation, you can’t solve for both x and y</a:t>
            </a:r>
          </a:p>
          <a:p>
            <a:pPr lvl="2">
              <a:buFont typeface="Arial"/>
              <a:buChar char="•"/>
            </a:pPr>
            <a:r>
              <a:rPr lang="en-US" dirty="0" smtClean="0">
                <a:solidFill>
                  <a:srgbClr val="1F497D"/>
                </a:solidFill>
              </a:rPr>
              <a:t>If 3x - 27 = -3y   then what is x + y?</a:t>
            </a:r>
          </a:p>
          <a:p>
            <a:pPr lvl="1">
              <a:buFont typeface="Arial"/>
              <a:buChar char="•"/>
            </a:pPr>
            <a:r>
              <a:rPr lang="en-US" dirty="0" smtClean="0">
                <a:solidFill>
                  <a:srgbClr val="000000"/>
                </a:solidFill>
              </a:rPr>
              <a:t>With 2 equations, you can either add, subtract, or substitute</a:t>
            </a:r>
          </a:p>
          <a:p>
            <a:pPr lvl="1">
              <a:buFont typeface="Arial"/>
              <a:buChar char="•"/>
            </a:pPr>
            <a:r>
              <a:rPr lang="en-US" dirty="0" smtClean="0">
                <a:solidFill>
                  <a:srgbClr val="000000"/>
                </a:solidFill>
              </a:rPr>
              <a:t>Think about your approach based on the question </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887548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Algebraic Expressions</a:t>
            </a:r>
          </a:p>
        </p:txBody>
      </p:sp>
      <p:sp>
        <p:nvSpPr>
          <p:cNvPr id="3" name="Content Placeholder 2"/>
          <p:cNvSpPr>
            <a:spLocks noGrp="1"/>
          </p:cNvSpPr>
          <p:nvPr>
            <p:ph idx="1"/>
          </p:nvPr>
        </p:nvSpPr>
        <p:spPr>
          <a:xfrm>
            <a:off x="328705" y="1078751"/>
            <a:ext cx="8471647" cy="4419599"/>
          </a:xfrm>
        </p:spPr>
        <p:txBody>
          <a:bodyPr/>
          <a:lstStyle/>
          <a:p>
            <a:pPr>
              <a:lnSpc>
                <a:spcPct val="90000"/>
              </a:lnSpc>
              <a:buFont typeface="Arial"/>
              <a:buChar char="•"/>
            </a:pPr>
            <a:r>
              <a:rPr lang="en-US" sz="2000" dirty="0" smtClean="0">
                <a:solidFill>
                  <a:srgbClr val="1F497D"/>
                </a:solidFill>
              </a:rPr>
              <a:t>PR </a:t>
            </a:r>
            <a:r>
              <a:rPr lang="en-US" sz="2000" dirty="0">
                <a:solidFill>
                  <a:srgbClr val="1F497D"/>
                </a:solidFill>
              </a:rPr>
              <a:t>197:       4x + 7y = 41       and    2x + 3y = 19.  Solve x and </a:t>
            </a:r>
            <a:r>
              <a:rPr lang="en-US" sz="2000" dirty="0" smtClean="0">
                <a:solidFill>
                  <a:srgbClr val="1F497D"/>
                </a:solidFill>
              </a:rPr>
              <a:t>y</a:t>
            </a:r>
          </a:p>
          <a:p>
            <a:pPr>
              <a:lnSpc>
                <a:spcPct val="90000"/>
              </a:lnSpc>
              <a:buFont typeface="Arial"/>
              <a:buChar char="•"/>
            </a:pPr>
            <a:r>
              <a:rPr lang="en-US" sz="2000" dirty="0">
                <a:solidFill>
                  <a:srgbClr val="77933C"/>
                </a:solidFill>
              </a:rPr>
              <a:t>K 262 16:      4x – 5y = 10    and    -3x + 6y = 22</a:t>
            </a:r>
          </a:p>
          <a:p>
            <a:pPr lvl="1">
              <a:lnSpc>
                <a:spcPct val="90000"/>
              </a:lnSpc>
              <a:buFont typeface="Arial"/>
              <a:buChar char="•"/>
            </a:pPr>
            <a:r>
              <a:rPr lang="en-US" dirty="0">
                <a:solidFill>
                  <a:srgbClr val="77933C"/>
                </a:solidFill>
              </a:rPr>
              <a:t>Compare</a:t>
            </a:r>
          </a:p>
          <a:p>
            <a:pPr lvl="1">
              <a:lnSpc>
                <a:spcPct val="90000"/>
              </a:lnSpc>
              <a:buFont typeface="Arial"/>
              <a:buChar char="•"/>
            </a:pPr>
            <a:r>
              <a:rPr lang="en-US" dirty="0">
                <a:solidFill>
                  <a:srgbClr val="77933C"/>
                </a:solidFill>
              </a:rPr>
              <a:t>33</a:t>
            </a:r>
          </a:p>
          <a:p>
            <a:pPr lvl="1">
              <a:lnSpc>
                <a:spcPct val="90000"/>
              </a:lnSpc>
              <a:buFont typeface="Arial"/>
              <a:buChar char="•"/>
            </a:pPr>
            <a:r>
              <a:rPr lang="en-US" dirty="0">
                <a:solidFill>
                  <a:srgbClr val="77933C"/>
                </a:solidFill>
              </a:rPr>
              <a:t>x + </a:t>
            </a:r>
            <a:r>
              <a:rPr lang="en-US" dirty="0" smtClean="0">
                <a:solidFill>
                  <a:srgbClr val="77933C"/>
                </a:solidFill>
              </a:rPr>
              <a:t>y</a:t>
            </a:r>
            <a:endParaRPr lang="en-US" sz="2000" dirty="0" smtClean="0">
              <a:solidFill>
                <a:srgbClr val="77933C"/>
              </a:solidFill>
            </a:endParaRPr>
          </a:p>
          <a:p>
            <a:pPr>
              <a:lnSpc>
                <a:spcPct val="90000"/>
              </a:lnSpc>
              <a:buFont typeface="Arial"/>
              <a:buChar char="•"/>
            </a:pPr>
            <a:r>
              <a:rPr lang="en-US" sz="2000" dirty="0" smtClean="0">
                <a:solidFill>
                  <a:srgbClr val="77933C"/>
                </a:solidFill>
              </a:rPr>
              <a:t>K </a:t>
            </a:r>
            <a:r>
              <a:rPr lang="en-US" sz="2000" dirty="0">
                <a:solidFill>
                  <a:srgbClr val="77933C"/>
                </a:solidFill>
              </a:rPr>
              <a:t>193 2: If m – n = 5 and 2m + 3n = 15, then m + n = ?</a:t>
            </a:r>
          </a:p>
          <a:p>
            <a:pPr lvl="1">
              <a:lnSpc>
                <a:spcPct val="90000"/>
              </a:lnSpc>
              <a:buFont typeface="Arial"/>
              <a:buChar char="•"/>
            </a:pPr>
            <a:r>
              <a:rPr lang="en-US" dirty="0">
                <a:solidFill>
                  <a:srgbClr val="77933C"/>
                </a:solidFill>
              </a:rPr>
              <a:t>1</a:t>
            </a:r>
          </a:p>
          <a:p>
            <a:pPr lvl="1">
              <a:lnSpc>
                <a:spcPct val="90000"/>
              </a:lnSpc>
              <a:buFont typeface="Arial"/>
              <a:buChar char="•"/>
            </a:pPr>
            <a:r>
              <a:rPr lang="en-US" dirty="0">
                <a:solidFill>
                  <a:srgbClr val="77933C"/>
                </a:solidFill>
              </a:rPr>
              <a:t>6</a:t>
            </a:r>
          </a:p>
          <a:p>
            <a:pPr lvl="1">
              <a:lnSpc>
                <a:spcPct val="90000"/>
              </a:lnSpc>
              <a:buFont typeface="Arial"/>
              <a:buChar char="•"/>
            </a:pPr>
            <a:r>
              <a:rPr lang="en-US" dirty="0">
                <a:solidFill>
                  <a:srgbClr val="77933C"/>
                </a:solidFill>
              </a:rPr>
              <a:t>7</a:t>
            </a:r>
          </a:p>
          <a:p>
            <a:pPr lvl="1">
              <a:lnSpc>
                <a:spcPct val="90000"/>
              </a:lnSpc>
              <a:buFont typeface="Arial"/>
              <a:buChar char="•"/>
            </a:pPr>
            <a:r>
              <a:rPr lang="en-US" dirty="0">
                <a:solidFill>
                  <a:srgbClr val="77933C"/>
                </a:solidFill>
              </a:rPr>
              <a:t>10</a:t>
            </a:r>
          </a:p>
          <a:p>
            <a:pPr lvl="1">
              <a:lnSpc>
                <a:spcPct val="90000"/>
              </a:lnSpc>
              <a:buFont typeface="Arial"/>
              <a:buChar char="•"/>
            </a:pPr>
            <a:r>
              <a:rPr lang="en-US" dirty="0">
                <a:solidFill>
                  <a:srgbClr val="77933C"/>
                </a:solidFill>
              </a:rPr>
              <a:t>15</a:t>
            </a:r>
          </a:p>
          <a:p>
            <a:pPr>
              <a:lnSpc>
                <a:spcPct val="90000"/>
              </a:lnSpc>
              <a:buFont typeface="Arial"/>
              <a:buChar char="•"/>
            </a:pPr>
            <a:r>
              <a:rPr lang="en-US" sz="1900" dirty="0" smtClean="0">
                <a:solidFill>
                  <a:schemeClr val="accent2">
                    <a:lumMod val="75000"/>
                  </a:schemeClr>
                </a:solidFill>
              </a:rPr>
              <a:t>PR </a:t>
            </a:r>
            <a:r>
              <a:rPr lang="en-US" sz="1900" dirty="0">
                <a:solidFill>
                  <a:schemeClr val="accent2">
                    <a:lumMod val="75000"/>
                  </a:schemeClr>
                </a:solidFill>
              </a:rPr>
              <a:t>215 6: If 6k – </a:t>
            </a:r>
            <a:r>
              <a:rPr lang="en-US" sz="1900" dirty="0" smtClean="0">
                <a:solidFill>
                  <a:schemeClr val="accent2">
                    <a:lumMod val="75000"/>
                  </a:schemeClr>
                </a:solidFill>
              </a:rPr>
              <a:t>5L </a:t>
            </a:r>
            <a:r>
              <a:rPr lang="en-US" sz="1900" dirty="0">
                <a:solidFill>
                  <a:schemeClr val="accent2">
                    <a:lumMod val="75000"/>
                  </a:schemeClr>
                </a:solidFill>
              </a:rPr>
              <a:t>&gt; 27 and </a:t>
            </a:r>
            <a:r>
              <a:rPr lang="en-US" sz="1900" dirty="0" smtClean="0">
                <a:solidFill>
                  <a:schemeClr val="accent2">
                    <a:lumMod val="75000"/>
                  </a:schemeClr>
                </a:solidFill>
              </a:rPr>
              <a:t>3L -2k </a:t>
            </a:r>
            <a:r>
              <a:rPr lang="en-US" sz="1900" dirty="0">
                <a:solidFill>
                  <a:schemeClr val="accent2">
                    <a:lumMod val="75000"/>
                  </a:schemeClr>
                </a:solidFill>
              </a:rPr>
              <a:t>&lt; -13 and 5k – </a:t>
            </a:r>
            <a:r>
              <a:rPr lang="en-US" sz="1900" dirty="0" smtClean="0">
                <a:solidFill>
                  <a:schemeClr val="accent2">
                    <a:lumMod val="75000"/>
                  </a:schemeClr>
                </a:solidFill>
              </a:rPr>
              <a:t>5L </a:t>
            </a:r>
            <a:r>
              <a:rPr lang="en-US" sz="1900" dirty="0">
                <a:solidFill>
                  <a:schemeClr val="accent2">
                    <a:lumMod val="75000"/>
                  </a:schemeClr>
                </a:solidFill>
              </a:rPr>
              <a:t>&gt; j, what is the value of j?</a:t>
            </a:r>
          </a:p>
          <a:p>
            <a:pPr>
              <a:lnSpc>
                <a:spcPct val="90000"/>
              </a:lnSpc>
              <a:buFont typeface="Arial"/>
              <a:buChar char="•"/>
            </a:pPr>
            <a:r>
              <a:rPr lang="en-US" sz="2000" dirty="0">
                <a:solidFill>
                  <a:srgbClr val="1F497D"/>
                </a:solidFill>
              </a:rPr>
              <a:t>PR 262 16:   x + 2y = 21    and    (1/2)(12x – (24/2)y) &gt; 0</a:t>
            </a:r>
          </a:p>
          <a:p>
            <a:pPr lvl="1">
              <a:lnSpc>
                <a:spcPct val="90000"/>
              </a:lnSpc>
              <a:buFont typeface="Arial"/>
              <a:buChar char="•"/>
            </a:pPr>
            <a:r>
              <a:rPr lang="en-US" dirty="0">
                <a:solidFill>
                  <a:srgbClr val="1F497D"/>
                </a:solidFill>
              </a:rPr>
              <a:t>Compare</a:t>
            </a:r>
          </a:p>
          <a:p>
            <a:pPr lvl="1">
              <a:lnSpc>
                <a:spcPct val="90000"/>
              </a:lnSpc>
              <a:buFont typeface="Arial"/>
              <a:buChar char="•"/>
            </a:pPr>
            <a:r>
              <a:rPr lang="en-US" dirty="0">
                <a:solidFill>
                  <a:srgbClr val="1F497D"/>
                </a:solidFill>
              </a:rPr>
              <a:t>X</a:t>
            </a:r>
          </a:p>
          <a:p>
            <a:pPr lvl="1">
              <a:lnSpc>
                <a:spcPct val="90000"/>
              </a:lnSpc>
              <a:buFont typeface="Arial"/>
              <a:buChar char="•"/>
            </a:pPr>
            <a:r>
              <a:rPr lang="en-US" dirty="0">
                <a:solidFill>
                  <a:srgbClr val="1F497D"/>
                </a:solidFill>
              </a:rPr>
              <a:t>21</a:t>
            </a:r>
          </a:p>
          <a:p>
            <a:pPr>
              <a:lnSpc>
                <a:spcPct val="90000"/>
              </a:lnSpc>
              <a:buFont typeface="Arial"/>
              <a:buChar char="•"/>
            </a:pPr>
            <a:endParaRPr lang="en-US" dirty="0">
              <a:solidFill>
                <a:srgbClr val="1F497D"/>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410531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Quadratic equations</a:t>
            </a:r>
            <a:endParaRPr lang="en-US" dirty="0"/>
          </a:p>
        </p:txBody>
      </p:sp>
      <p:sp>
        <p:nvSpPr>
          <p:cNvPr id="3" name="Content Placeholder 2"/>
          <p:cNvSpPr>
            <a:spLocks noGrp="1"/>
          </p:cNvSpPr>
          <p:nvPr>
            <p:ph idx="1"/>
          </p:nvPr>
        </p:nvSpPr>
        <p:spPr>
          <a:xfrm>
            <a:off x="457200" y="1137025"/>
            <a:ext cx="8229600" cy="4419599"/>
          </a:xfrm>
        </p:spPr>
        <p:txBody>
          <a:bodyPr/>
          <a:lstStyle/>
          <a:p>
            <a:pPr>
              <a:buFont typeface="Arial"/>
              <a:buChar char="•"/>
            </a:pPr>
            <a:r>
              <a:rPr lang="en-US" sz="2000" dirty="0" smtClean="0"/>
              <a:t>Quadratic equations</a:t>
            </a:r>
          </a:p>
          <a:p>
            <a:pPr lvl="1">
              <a:buFont typeface="Arial"/>
              <a:buChar char="•"/>
            </a:pPr>
            <a:r>
              <a:rPr lang="en-US" dirty="0" smtClean="0"/>
              <a:t>FOIL: (x + 4)(x – 7)</a:t>
            </a:r>
          </a:p>
          <a:p>
            <a:pPr lvl="1">
              <a:buFont typeface="Arial"/>
              <a:buChar char="•"/>
            </a:pPr>
            <a:r>
              <a:rPr lang="en-US" dirty="0" smtClean="0"/>
              <a:t>Factoring: x</a:t>
            </a:r>
            <a:r>
              <a:rPr lang="en-US" baseline="30000" dirty="0" smtClean="0"/>
              <a:t>2</a:t>
            </a:r>
            <a:r>
              <a:rPr lang="en-US" dirty="0" smtClean="0"/>
              <a:t> + 7x + 12 = 0; solve for x</a:t>
            </a:r>
          </a:p>
          <a:p>
            <a:pPr lvl="1">
              <a:buFont typeface="Arial"/>
              <a:buChar char="•"/>
            </a:pPr>
            <a:r>
              <a:rPr lang="en-US" dirty="0" smtClean="0"/>
              <a:t>You should memorize or easily recognize:</a:t>
            </a:r>
          </a:p>
          <a:p>
            <a:pPr lvl="2">
              <a:buFont typeface="Arial"/>
              <a:buChar char="•"/>
            </a:pPr>
            <a:r>
              <a:rPr lang="en-US" sz="2000" dirty="0" smtClean="0"/>
              <a:t>x</a:t>
            </a:r>
            <a:r>
              <a:rPr lang="en-US" sz="2000" baseline="30000" dirty="0" smtClean="0"/>
              <a:t>2</a:t>
            </a:r>
            <a:r>
              <a:rPr lang="en-US" sz="2000" dirty="0"/>
              <a:t> </a:t>
            </a:r>
            <a:r>
              <a:rPr lang="en-US" sz="2000" dirty="0" smtClean="0"/>
              <a:t>– y</a:t>
            </a:r>
            <a:r>
              <a:rPr lang="en-US" sz="2000" baseline="30000" dirty="0" smtClean="0"/>
              <a:t>2</a:t>
            </a:r>
            <a:r>
              <a:rPr lang="en-US" sz="2000" dirty="0" smtClean="0"/>
              <a:t> = (x + y) (x – y)</a:t>
            </a:r>
          </a:p>
          <a:p>
            <a:pPr lvl="2">
              <a:buFont typeface="Arial"/>
              <a:buChar char="•"/>
            </a:pPr>
            <a:r>
              <a:rPr lang="en-US" sz="2000" dirty="0" smtClean="0"/>
              <a:t>(x + y)</a:t>
            </a:r>
            <a:r>
              <a:rPr lang="en-US" sz="2000" baseline="30000" dirty="0" smtClean="0"/>
              <a:t>2</a:t>
            </a:r>
            <a:r>
              <a:rPr lang="en-US" sz="2000" dirty="0" smtClean="0"/>
              <a:t> </a:t>
            </a:r>
            <a:r>
              <a:rPr lang="en-US" sz="2000" dirty="0"/>
              <a:t>= </a:t>
            </a:r>
            <a:r>
              <a:rPr lang="en-US" sz="2000" dirty="0" smtClean="0"/>
              <a:t>x</a:t>
            </a:r>
            <a:r>
              <a:rPr lang="en-US" sz="2000" baseline="30000" dirty="0" smtClean="0"/>
              <a:t>2</a:t>
            </a:r>
            <a:r>
              <a:rPr lang="en-US" sz="2000" dirty="0" smtClean="0"/>
              <a:t> + 2xy + y</a:t>
            </a:r>
            <a:r>
              <a:rPr lang="en-US" sz="2000" baseline="30000" dirty="0" smtClean="0"/>
              <a:t>2</a:t>
            </a:r>
          </a:p>
          <a:p>
            <a:pPr lvl="2">
              <a:buFont typeface="Arial"/>
              <a:buChar char="•"/>
            </a:pPr>
            <a:r>
              <a:rPr lang="en-US" sz="2000" dirty="0"/>
              <a:t>(x </a:t>
            </a:r>
            <a:r>
              <a:rPr lang="en-US" sz="2000" dirty="0" smtClean="0"/>
              <a:t>- </a:t>
            </a:r>
            <a:r>
              <a:rPr lang="en-US" sz="2000" dirty="0"/>
              <a:t>y)</a:t>
            </a:r>
            <a:r>
              <a:rPr lang="en-US" sz="2000" baseline="30000" dirty="0"/>
              <a:t>2</a:t>
            </a:r>
            <a:r>
              <a:rPr lang="en-US" sz="2000" dirty="0"/>
              <a:t> = x</a:t>
            </a:r>
            <a:r>
              <a:rPr lang="en-US" sz="2000" baseline="30000" dirty="0"/>
              <a:t>2</a:t>
            </a:r>
            <a:r>
              <a:rPr lang="en-US" sz="2000" dirty="0"/>
              <a:t> </a:t>
            </a:r>
            <a:r>
              <a:rPr lang="en-US" sz="2000" dirty="0" smtClean="0"/>
              <a:t>- </a:t>
            </a:r>
            <a:r>
              <a:rPr lang="en-US" sz="2000" dirty="0"/>
              <a:t>2xy + </a:t>
            </a:r>
            <a:r>
              <a:rPr lang="en-US" sz="2000" dirty="0" smtClean="0"/>
              <a:t>y</a:t>
            </a:r>
            <a:r>
              <a:rPr lang="en-US" sz="2000" baseline="30000" dirty="0" smtClean="0"/>
              <a:t>2</a:t>
            </a:r>
          </a:p>
          <a:p>
            <a:pPr lvl="2">
              <a:buFont typeface="Arial"/>
              <a:buChar char="•"/>
            </a:pPr>
            <a:r>
              <a:rPr lang="en-US" sz="2000" dirty="0" smtClean="0">
                <a:solidFill>
                  <a:srgbClr val="1F497D"/>
                </a:solidFill>
              </a:rPr>
              <a:t>PR 199t: If x and y are positive integers, and if x</a:t>
            </a:r>
            <a:r>
              <a:rPr lang="en-US" sz="2000" baseline="30000" dirty="0" smtClean="0">
                <a:solidFill>
                  <a:srgbClr val="1F497D"/>
                </a:solidFill>
              </a:rPr>
              <a:t>2</a:t>
            </a:r>
            <a:r>
              <a:rPr lang="en-US" sz="2000" dirty="0" smtClean="0">
                <a:solidFill>
                  <a:srgbClr val="1F497D"/>
                </a:solidFill>
              </a:rPr>
              <a:t> + 2xy + y</a:t>
            </a:r>
            <a:r>
              <a:rPr lang="en-US" sz="2000" baseline="30000" dirty="0" smtClean="0">
                <a:solidFill>
                  <a:srgbClr val="1F497D"/>
                </a:solidFill>
              </a:rPr>
              <a:t>2</a:t>
            </a:r>
            <a:r>
              <a:rPr lang="en-US" sz="2000" dirty="0" smtClean="0">
                <a:solidFill>
                  <a:srgbClr val="1F497D"/>
                </a:solidFill>
              </a:rPr>
              <a:t> = 25, then (x + y)</a:t>
            </a:r>
            <a:r>
              <a:rPr lang="en-US" sz="2000" baseline="30000" dirty="0" smtClean="0">
                <a:solidFill>
                  <a:srgbClr val="1F497D"/>
                </a:solidFill>
              </a:rPr>
              <a:t>3</a:t>
            </a:r>
            <a:endParaRPr lang="en-US" sz="2000" dirty="0" smtClean="0">
              <a:solidFill>
                <a:srgbClr val="1F497D"/>
              </a:solidFill>
            </a:endParaRPr>
          </a:p>
          <a:p>
            <a:pPr lvl="3">
              <a:buFont typeface="Arial"/>
              <a:buChar char="•"/>
            </a:pPr>
            <a:r>
              <a:rPr lang="en-US" sz="2000" dirty="0" smtClean="0">
                <a:solidFill>
                  <a:srgbClr val="1F497D"/>
                </a:solidFill>
              </a:rPr>
              <a:t>5</a:t>
            </a:r>
          </a:p>
          <a:p>
            <a:pPr lvl="3">
              <a:buFont typeface="Arial"/>
              <a:buChar char="•"/>
            </a:pPr>
            <a:r>
              <a:rPr lang="en-US" sz="2000" dirty="0" smtClean="0">
                <a:solidFill>
                  <a:srgbClr val="1F497D"/>
                </a:solidFill>
              </a:rPr>
              <a:t>15</a:t>
            </a:r>
          </a:p>
          <a:p>
            <a:pPr lvl="3">
              <a:buFont typeface="Arial"/>
              <a:buChar char="•"/>
            </a:pPr>
            <a:r>
              <a:rPr lang="en-US" sz="2000" dirty="0" smtClean="0">
                <a:solidFill>
                  <a:srgbClr val="1F497D"/>
                </a:solidFill>
              </a:rPr>
              <a:t>50</a:t>
            </a:r>
          </a:p>
          <a:p>
            <a:pPr lvl="3">
              <a:buFont typeface="Arial"/>
              <a:buChar char="•"/>
            </a:pPr>
            <a:r>
              <a:rPr lang="en-US" sz="2000" dirty="0" smtClean="0">
                <a:solidFill>
                  <a:srgbClr val="1F497D"/>
                </a:solidFill>
              </a:rPr>
              <a:t>75</a:t>
            </a:r>
          </a:p>
          <a:p>
            <a:pPr lvl="3">
              <a:buFont typeface="Arial"/>
              <a:buChar char="•"/>
            </a:pPr>
            <a:r>
              <a:rPr lang="en-US" sz="2000" dirty="0" smtClean="0">
                <a:solidFill>
                  <a:srgbClr val="1F497D"/>
                </a:solidFill>
              </a:rPr>
              <a:t>125</a:t>
            </a:r>
          </a:p>
          <a:p>
            <a:pPr lvl="1">
              <a:buFont typeface="Arial"/>
              <a:buChar char="•"/>
            </a:pPr>
            <a:r>
              <a:rPr lang="en-US" dirty="0" smtClean="0"/>
              <a:t>Quadratic formula (rarely used!): [-b±√(b</a:t>
            </a:r>
            <a:r>
              <a:rPr lang="en-US" baseline="30000" dirty="0" smtClean="0"/>
              <a:t>2</a:t>
            </a:r>
            <a:r>
              <a:rPr lang="en-US" dirty="0" smtClean="0"/>
              <a:t>-4ac)]/2a</a:t>
            </a:r>
            <a:endParaRPr lang="en-US" dirty="0"/>
          </a:p>
          <a:p>
            <a:pPr lvl="2">
              <a:buFont typeface="Arial"/>
              <a:buChar char="•"/>
            </a:pPr>
            <a:endParaRPr lang="en-US" sz="2000" dirty="0"/>
          </a:p>
          <a:p>
            <a:pPr lvl="2">
              <a:buFont typeface="Arial"/>
              <a:buChar char="•"/>
            </a:pPr>
            <a:endParaRPr lang="en-US" sz="2000" dirty="0" smtClean="0"/>
          </a:p>
          <a:p>
            <a:pPr lvl="1">
              <a:buFont typeface="Arial"/>
              <a:buChar char="•"/>
            </a:pP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258839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68258</TotalTime>
  <Words>2304</Words>
  <Application>Microsoft Macintosh PowerPoint</Application>
  <PresentationFormat>On-screen Show (4:3)</PresentationFormat>
  <Paragraphs>307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GRE format</vt:lpstr>
      <vt:lpstr>GRE TEST prep Algebra</vt:lpstr>
      <vt:lpstr>Tip: Look at answers</vt:lpstr>
      <vt:lpstr>Tip: Look at answers</vt:lpstr>
      <vt:lpstr>Tip: use example #</vt:lpstr>
      <vt:lpstr>Funny symbols</vt:lpstr>
      <vt:lpstr>PowerPoint Presentation</vt:lpstr>
      <vt:lpstr>Algebraic Expressions</vt:lpstr>
      <vt:lpstr>Algebraic Expressions</vt:lpstr>
      <vt:lpstr>Quadratic equations</vt:lpstr>
      <vt:lpstr>Quadratic equations</vt:lpstr>
      <vt:lpstr>Coordinate geometry</vt:lpstr>
      <vt:lpstr>ETS’s “Coordinate Geometry”</vt:lpstr>
      <vt:lpstr>Interest</vt:lpstr>
      <vt:lpstr>Problem solving</vt:lpstr>
      <vt:lpstr>Problem solving</vt:lpstr>
      <vt:lpstr>Problem solving</vt:lpstr>
      <vt:lpstr>Quant Compare questions: approach 1</vt:lpstr>
      <vt:lpstr>Quant compare questions: approach 2</vt:lpstr>
      <vt:lpstr>Quant Compare questions: approach 3</vt:lpstr>
      <vt:lpstr>Comparing fractions</vt:lpstr>
      <vt:lpstr>Overall review questions:</vt:lpstr>
      <vt:lpstr>Overall review questions:</vt:lpstr>
      <vt:lpstr>Overall review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72</cp:revision>
  <dcterms:created xsi:type="dcterms:W3CDTF">2015-04-07T15:47:50Z</dcterms:created>
  <dcterms:modified xsi:type="dcterms:W3CDTF">2018-06-14T01:23:41Z</dcterms:modified>
</cp:coreProperties>
</file>